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Lst>
  <p:notesMasterIdLst>
    <p:notesMasterId r:id="rId37"/>
  </p:notesMasterIdLst>
  <p:handoutMasterIdLst>
    <p:handoutMasterId r:id="rId38"/>
  </p:handoutMasterIdLst>
  <p:sldIdLst>
    <p:sldId id="400" r:id="rId8"/>
    <p:sldId id="456" r:id="rId9"/>
    <p:sldId id="427" r:id="rId10"/>
    <p:sldId id="430" r:id="rId11"/>
    <p:sldId id="431" r:id="rId12"/>
    <p:sldId id="432" r:id="rId13"/>
    <p:sldId id="434" r:id="rId14"/>
    <p:sldId id="433" r:id="rId15"/>
    <p:sldId id="436" r:id="rId16"/>
    <p:sldId id="441" r:id="rId17"/>
    <p:sldId id="444" r:id="rId18"/>
    <p:sldId id="443" r:id="rId19"/>
    <p:sldId id="445" r:id="rId20"/>
    <p:sldId id="446" r:id="rId21"/>
    <p:sldId id="435" r:id="rId22"/>
    <p:sldId id="438" r:id="rId23"/>
    <p:sldId id="447" r:id="rId24"/>
    <p:sldId id="451" r:id="rId25"/>
    <p:sldId id="452" r:id="rId26"/>
    <p:sldId id="450" r:id="rId27"/>
    <p:sldId id="440" r:id="rId28"/>
    <p:sldId id="448" r:id="rId29"/>
    <p:sldId id="449" r:id="rId30"/>
    <p:sldId id="453" r:id="rId31"/>
    <p:sldId id="455" r:id="rId32"/>
    <p:sldId id="437" r:id="rId33"/>
    <p:sldId id="439" r:id="rId34"/>
    <p:sldId id="258" r:id="rId35"/>
    <p:sldId id="45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9"/>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54"/>
    <p:restoredTop sz="88671"/>
  </p:normalViewPr>
  <p:slideViewPr>
    <p:cSldViewPr snapToGrid="0" snapToObjects="1">
      <p:cViewPr varScale="1">
        <p:scale>
          <a:sx n="71" d="100"/>
          <a:sy n="71" d="100"/>
        </p:scale>
        <p:origin x="192" y="816"/>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5/23/19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5/23/19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26514403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5/23/19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theme" Target="../theme/theme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theme" Target="../theme/theme7.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10.xml.rels><?xml version="1.0" encoding="UTF-8" standalone="yes"?>
<Relationships xmlns="http://schemas.openxmlformats.org/package/2006/relationships"><Relationship Id="rId3" Type="http://schemas.openxmlformats.org/officeDocument/2006/relationships/hyperlink" Target="https://www.ibm.com/cloud/hyper-protect-services" TargetMode="External"/><Relationship Id="rId2" Type="http://schemas.openxmlformats.org/officeDocument/2006/relationships/hyperlink" Target="https://spectrum.ieee.org/view-from-the-valley/at-work/start-ups/stopping-a-wildfire-with-a-lowcost-sensor-network" TargetMode="External"/><Relationship Id="rId1" Type="http://schemas.openxmlformats.org/officeDocument/2006/relationships/slideLayout" Target="../slideLayouts/slideLayout55.xml"/><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2" Type="http://schemas.openxmlformats.org/officeDocument/2006/relationships/hyperlink" Target="https://spectrum.ieee.org/view-from-the-valley/at-work/start-ups/stopping-a-wildfire-with-a-lowcost-sensor-network" TargetMode="Externa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Build-Change/call_for_code" TargetMode="Externa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lantern-works" TargetMode="External"/><Relationship Id="rId1" Type="http://schemas.openxmlformats.org/officeDocument/2006/relationships/slideLayout" Target="../slideLayouts/slideLayout55.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hyperlink" Target="https://developer.ibm.com/blogs/call-for-code-finalist-network-for-uninterrupted-financial-services/" TargetMode="Externa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eveloper.ibm.com/patterns/set-up-lorawan-iot-gateway-hardware/" TargetMode="Externa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IBM/drones-iot-visual-recognition" TargetMode="External"/><Relationship Id="rId1" Type="http://schemas.openxmlformats.org/officeDocument/2006/relationships/slideLayout" Target="../slideLayouts/slideLayout55.xml"/><Relationship Id="rId4" Type="http://schemas.openxmlformats.org/officeDocument/2006/relationships/hyperlink" Target="https://github.com/blumareks/ai-visrec-under-10mi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803.06815" TargetMode="External"/><Relationship Id="rId2" Type="http://schemas.openxmlformats.org/officeDocument/2006/relationships/image" Target="../media/image58.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hyperlink" Target="https://internationalmedicalcorps.org/stories-and-news/" TargetMode="External"/><Relationship Id="rId2" Type="http://schemas.openxmlformats.org/officeDocument/2006/relationships/image" Target="../media/image60.jp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hyperlink" Target="https://internationalmedicalcorps.org/stories-and-news/" TargetMode="External"/><Relationship Id="rId2" Type="http://schemas.openxmlformats.org/officeDocument/2006/relationships/image" Target="../media/image61.jp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hyperlink" Target="https://internationalmedicalcorps.org/stories-and-news/" TargetMode="External"/><Relationship Id="rId2" Type="http://schemas.openxmlformats.org/officeDocument/2006/relationships/image" Target="../media/image61.jp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62.png"/><Relationship Id="rId4" Type="http://schemas.openxmlformats.org/officeDocument/2006/relationships/hyperlink" Target="https://github.com/derekteay/call-for-code-top-pattern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hyperlink" Target="https://www.teblux.com/tjay.html" TargetMode="External"/><Relationship Id="rId2" Type="http://schemas.openxmlformats.org/officeDocument/2006/relationships/image" Target="../media/image44.png"/><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
        <p:nvSpPr>
          <p:cNvPr id="2" name="TextBox 1">
            <a:extLst>
              <a:ext uri="{FF2B5EF4-FFF2-40B4-BE49-F238E27FC236}">
                <a16:creationId xmlns:a16="http://schemas.microsoft.com/office/drawing/2014/main" id="{AD2ADBFE-A2E8-764E-A40A-FA3FA2398361}"/>
              </a:ext>
            </a:extLst>
          </p:cNvPr>
          <p:cNvSpPr txBox="1"/>
          <p:nvPr/>
        </p:nvSpPr>
        <p:spPr>
          <a:xfrm>
            <a:off x="8803341" y="2402540"/>
            <a:ext cx="3083857" cy="1201272"/>
          </a:xfrm>
          <a:prstGeom prst="rect">
            <a:avLst/>
          </a:prstGeom>
          <a:noFill/>
        </p:spPr>
        <p:txBody>
          <a:bodyPr wrap="square" rtlCol="0">
            <a:spAutoFit/>
          </a:bodyPr>
          <a:lstStyle/>
          <a:p>
            <a:r>
              <a:rPr lang="en-US" dirty="0">
                <a:solidFill>
                  <a:schemeClr val="bg2"/>
                </a:solidFill>
              </a:rPr>
              <a:t>Rajesh K </a:t>
            </a:r>
            <a:r>
              <a:rPr lang="en-US" dirty="0" err="1">
                <a:solidFill>
                  <a:schemeClr val="bg2"/>
                </a:solidFill>
              </a:rPr>
              <a:t>Jeyapaul</a:t>
            </a:r>
            <a:endParaRPr lang="en-US" dirty="0">
              <a:solidFill>
                <a:schemeClr val="bg2"/>
              </a:solidFill>
            </a:endParaRPr>
          </a:p>
          <a:p>
            <a:r>
              <a:rPr lang="en-US" dirty="0">
                <a:solidFill>
                  <a:schemeClr val="bg2"/>
                </a:solidFill>
              </a:rPr>
              <a:t>IBM</a:t>
            </a:r>
          </a:p>
          <a:p>
            <a:r>
              <a:rPr lang="en-US" dirty="0">
                <a:solidFill>
                  <a:schemeClr val="bg2"/>
                </a:solidFill>
              </a:rPr>
              <a:t>LinkedIn/</a:t>
            </a:r>
            <a:r>
              <a:rPr lang="en-US" dirty="0" err="1">
                <a:solidFill>
                  <a:schemeClr val="bg2"/>
                </a:solidFill>
              </a:rPr>
              <a:t>Youtube</a:t>
            </a:r>
            <a:r>
              <a:rPr lang="en-US" dirty="0">
                <a:solidFill>
                  <a:schemeClr val="bg2"/>
                </a:solidFill>
              </a:rPr>
              <a:t> - </a:t>
            </a:r>
            <a:r>
              <a:rPr lang="en-US" dirty="0" err="1">
                <a:solidFill>
                  <a:schemeClr val="bg2"/>
                </a:solidFill>
              </a:rPr>
              <a:t>RajeshJeyapaul</a:t>
            </a:r>
            <a:endParaRPr lang="en-US" dirty="0">
              <a:solidFill>
                <a:schemeClr val="bg2"/>
              </a:solidFill>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179294" y="142719"/>
            <a:ext cx="5791200" cy="1058552"/>
          </a:xfrm>
        </p:spPr>
        <p:txBody>
          <a:bodyPr/>
          <a:lstStyle/>
          <a:p>
            <a:r>
              <a:rPr lang="en-US" dirty="0">
                <a:solidFill>
                  <a:schemeClr val="tx1"/>
                </a:solidFill>
              </a:rPr>
              <a:t>2018 Winners solution 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10</a:t>
            </a:fld>
            <a:endParaRPr lang="en-US"/>
          </a:p>
        </p:txBody>
      </p:sp>
      <p:sp>
        <p:nvSpPr>
          <p:cNvPr id="6" name="TextBox 5">
            <a:extLst>
              <a:ext uri="{FF2B5EF4-FFF2-40B4-BE49-F238E27FC236}">
                <a16:creationId xmlns:a16="http://schemas.microsoft.com/office/drawing/2014/main" id="{18FC6BFB-F33F-1F42-A8C5-0F5FA85A17FC}"/>
              </a:ext>
            </a:extLst>
          </p:cNvPr>
          <p:cNvSpPr txBox="1"/>
          <p:nvPr/>
        </p:nvSpPr>
        <p:spPr>
          <a:xfrm>
            <a:off x="824753" y="6085287"/>
            <a:ext cx="10542494" cy="707886"/>
          </a:xfrm>
          <a:prstGeom prst="rect">
            <a:avLst/>
          </a:prstGeom>
          <a:noFill/>
        </p:spPr>
        <p:txBody>
          <a:bodyPr wrap="square" rtlCol="0">
            <a:spAutoFit/>
          </a:bodyPr>
          <a:lstStyle/>
          <a:p>
            <a:r>
              <a:rPr lang="en-IN" sz="2000" dirty="0">
                <a:hlinkClick r:id="rId2"/>
              </a:rPr>
              <a:t>https://spectrum.ieee.org/view-from-the-valley/at-work/start-ups/stopping-a-wildfire-with-a-lowcost-sensor-network</a:t>
            </a:r>
            <a:endParaRPr lang="en-US" sz="2000" dirty="0"/>
          </a:p>
        </p:txBody>
      </p:sp>
      <p:sp>
        <p:nvSpPr>
          <p:cNvPr id="7" name="TextBox 6">
            <a:extLst>
              <a:ext uri="{FF2B5EF4-FFF2-40B4-BE49-F238E27FC236}">
                <a16:creationId xmlns:a16="http://schemas.microsoft.com/office/drawing/2014/main" id="{8DE60FE5-30BC-284A-A883-A9C6364569B8}"/>
              </a:ext>
            </a:extLst>
          </p:cNvPr>
          <p:cNvSpPr txBox="1"/>
          <p:nvPr/>
        </p:nvSpPr>
        <p:spPr>
          <a:xfrm>
            <a:off x="2743200" y="646034"/>
            <a:ext cx="10201835" cy="461665"/>
          </a:xfrm>
          <a:prstGeom prst="rect">
            <a:avLst/>
          </a:prstGeom>
          <a:noFill/>
        </p:spPr>
        <p:txBody>
          <a:bodyPr wrap="square" rtlCol="0">
            <a:spAutoFit/>
          </a:bodyPr>
          <a:lstStyle/>
          <a:p>
            <a:pPr fontAlgn="base"/>
            <a:r>
              <a:rPr lang="en-IN" sz="2400" b="1" dirty="0"/>
              <a:t>Project </a:t>
            </a:r>
            <a:r>
              <a:rPr lang="en-IN" sz="2400" b="1" dirty="0" err="1"/>
              <a:t>Lali</a:t>
            </a:r>
            <a:r>
              <a:rPr lang="en-IN" sz="2400" b="1" dirty="0"/>
              <a:t> predicts and detects wildfires with sensor networks</a:t>
            </a:r>
          </a:p>
        </p:txBody>
      </p:sp>
      <p:sp>
        <p:nvSpPr>
          <p:cNvPr id="4" name="TextBox 3">
            <a:extLst>
              <a:ext uri="{FF2B5EF4-FFF2-40B4-BE49-F238E27FC236}">
                <a16:creationId xmlns:a16="http://schemas.microsoft.com/office/drawing/2014/main" id="{3B17BF3E-8E50-E348-94DA-38E4075A36D7}"/>
              </a:ext>
            </a:extLst>
          </p:cNvPr>
          <p:cNvSpPr txBox="1"/>
          <p:nvPr/>
        </p:nvSpPr>
        <p:spPr>
          <a:xfrm>
            <a:off x="179294" y="1611014"/>
            <a:ext cx="4446494" cy="3970318"/>
          </a:xfrm>
          <a:prstGeom prst="rect">
            <a:avLst/>
          </a:prstGeom>
          <a:noFill/>
        </p:spPr>
        <p:txBody>
          <a:bodyPr wrap="square" rtlCol="0">
            <a:spAutoFit/>
          </a:bodyPr>
          <a:lstStyle/>
          <a:p>
            <a:pPr fontAlgn="base"/>
            <a:r>
              <a:rPr lang="en-IN" b="1" dirty="0"/>
              <a:t>Using smart technology to leverage big data</a:t>
            </a:r>
          </a:p>
          <a:p>
            <a:pPr fontAlgn="base"/>
            <a:r>
              <a:rPr lang="en-IN" b="1" dirty="0"/>
              <a:t>-&gt;</a:t>
            </a:r>
            <a:r>
              <a:rPr lang="en-IN" dirty="0"/>
              <a:t>rapid mapping of affected areas and the extent of damage,</a:t>
            </a:r>
          </a:p>
          <a:p>
            <a:pPr fontAlgn="base"/>
            <a:r>
              <a:rPr lang="en-IN" dirty="0"/>
              <a:t>-&gt; crowd sourced data – text , visual , geo information</a:t>
            </a:r>
          </a:p>
          <a:p>
            <a:pPr fontAlgn="base"/>
            <a:r>
              <a:rPr lang="en-IN" b="1" dirty="0"/>
              <a:t>-&gt;</a:t>
            </a:r>
            <a:r>
              <a:rPr lang="en-IN" dirty="0"/>
              <a:t>AI, ML, and data analytics can map potential hazards to enable proactive mitigation, all while keeping personally identifiable data protected.</a:t>
            </a:r>
          </a:p>
          <a:p>
            <a:pPr fontAlgn="base"/>
            <a:r>
              <a:rPr lang="en-IN" dirty="0">
                <a:hlinkClick r:id="rId3"/>
              </a:rPr>
              <a:t>-&gt; IBM Cloud Hyper Protect Services</a:t>
            </a:r>
            <a:r>
              <a:rPr lang="en-IN" dirty="0"/>
              <a:t> can help you create and implement highly secure AI, ML, and data analytics solutions</a:t>
            </a:r>
            <a:endParaRPr lang="en-IN" b="1" dirty="0"/>
          </a:p>
        </p:txBody>
      </p:sp>
      <p:pic>
        <p:nvPicPr>
          <p:cNvPr id="9" name="Picture 8">
            <a:extLst>
              <a:ext uri="{FF2B5EF4-FFF2-40B4-BE49-F238E27FC236}">
                <a16:creationId xmlns:a16="http://schemas.microsoft.com/office/drawing/2014/main" id="{C8CC61B6-7912-2B40-B5E8-CC47F8158773}"/>
              </a:ext>
            </a:extLst>
          </p:cNvPr>
          <p:cNvPicPr>
            <a:picLocks noChangeAspect="1"/>
          </p:cNvPicPr>
          <p:nvPr/>
        </p:nvPicPr>
        <p:blipFill>
          <a:blip r:embed="rId4"/>
          <a:stretch>
            <a:fillRect/>
          </a:stretch>
        </p:blipFill>
        <p:spPr>
          <a:xfrm>
            <a:off x="4735240" y="1060626"/>
            <a:ext cx="7456760" cy="5082988"/>
          </a:xfrm>
          <a:prstGeom prst="rect">
            <a:avLst/>
          </a:prstGeom>
        </p:spPr>
      </p:pic>
    </p:spTree>
    <p:extLst>
      <p:ext uri="{BB962C8B-B14F-4D97-AF65-F5344CB8AC3E}">
        <p14:creationId xmlns:p14="http://schemas.microsoft.com/office/powerpoint/2010/main" val="2495205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6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A380-E1E4-6B4A-BF4D-219651DB0072}"/>
              </a:ext>
            </a:extLst>
          </p:cNvPr>
          <p:cNvSpPr>
            <a:spLocks noGrp="1"/>
          </p:cNvSpPr>
          <p:nvPr>
            <p:ph type="title"/>
          </p:nvPr>
        </p:nvSpPr>
        <p:spPr/>
        <p:txBody>
          <a:bodyPr/>
          <a:lstStyle/>
          <a:p>
            <a:r>
              <a:rPr lang="en-US" dirty="0">
                <a:solidFill>
                  <a:schemeClr val="tx1"/>
                </a:solidFill>
              </a:rPr>
              <a:t> Solution Environment</a:t>
            </a:r>
          </a:p>
        </p:txBody>
      </p:sp>
      <p:sp>
        <p:nvSpPr>
          <p:cNvPr id="3" name="Slide Number Placeholder 2">
            <a:extLst>
              <a:ext uri="{FF2B5EF4-FFF2-40B4-BE49-F238E27FC236}">
                <a16:creationId xmlns:a16="http://schemas.microsoft.com/office/drawing/2014/main" id="{0AC7506C-F610-F940-BCE3-00E56C50E49C}"/>
              </a:ext>
            </a:extLst>
          </p:cNvPr>
          <p:cNvSpPr>
            <a:spLocks noGrp="1"/>
          </p:cNvSpPr>
          <p:nvPr>
            <p:ph type="sldNum" sz="quarter" idx="10"/>
          </p:nvPr>
        </p:nvSpPr>
        <p:spPr/>
        <p:txBody>
          <a:bodyPr/>
          <a:lstStyle/>
          <a:p>
            <a:fld id="{3FD999D4-B456-9943-89B7-30D56181CE18}" type="slidenum">
              <a:rPr lang="en-US" smtClean="0"/>
              <a:t>11</a:t>
            </a:fld>
            <a:endParaRPr lang="en-US"/>
          </a:p>
        </p:txBody>
      </p:sp>
      <p:sp>
        <p:nvSpPr>
          <p:cNvPr id="5" name="Rectangle 4">
            <a:extLst>
              <a:ext uri="{FF2B5EF4-FFF2-40B4-BE49-F238E27FC236}">
                <a16:creationId xmlns:a16="http://schemas.microsoft.com/office/drawing/2014/main" id="{9A4E8619-A90F-B544-B7E3-4BEF53947A9C}"/>
              </a:ext>
            </a:extLst>
          </p:cNvPr>
          <p:cNvSpPr/>
          <p:nvPr/>
        </p:nvSpPr>
        <p:spPr>
          <a:xfrm>
            <a:off x="268941" y="2348753"/>
            <a:ext cx="2528047" cy="82475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Monitor Temperature</a:t>
            </a:r>
          </a:p>
        </p:txBody>
      </p:sp>
      <p:sp>
        <p:nvSpPr>
          <p:cNvPr id="6" name="Rectangle 5">
            <a:extLst>
              <a:ext uri="{FF2B5EF4-FFF2-40B4-BE49-F238E27FC236}">
                <a16:creationId xmlns:a16="http://schemas.microsoft.com/office/drawing/2014/main" id="{410A0693-C00F-1F40-9AB1-2D33C418B74A}"/>
              </a:ext>
            </a:extLst>
          </p:cNvPr>
          <p:cNvSpPr/>
          <p:nvPr/>
        </p:nvSpPr>
        <p:spPr>
          <a:xfrm>
            <a:off x="3567953" y="2348753"/>
            <a:ext cx="2528047" cy="82475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Communication provider (</a:t>
            </a:r>
            <a:r>
              <a:rPr lang="en-US" sz="2000" dirty="0" err="1">
                <a:solidFill>
                  <a:srgbClr val="FFFFFF"/>
                </a:solidFill>
                <a:latin typeface="Arial"/>
                <a:cs typeface="Arial"/>
              </a:rPr>
              <a:t>sigfox</a:t>
            </a:r>
            <a:r>
              <a:rPr lang="en-US" sz="2000" dirty="0">
                <a:solidFill>
                  <a:srgbClr val="FFFFFF"/>
                </a:solidFill>
                <a:latin typeface="Arial"/>
                <a:cs typeface="Arial"/>
              </a:rPr>
              <a:t>)</a:t>
            </a:r>
          </a:p>
        </p:txBody>
      </p:sp>
      <p:sp>
        <p:nvSpPr>
          <p:cNvPr id="7" name="Rectangle 6">
            <a:extLst>
              <a:ext uri="{FF2B5EF4-FFF2-40B4-BE49-F238E27FC236}">
                <a16:creationId xmlns:a16="http://schemas.microsoft.com/office/drawing/2014/main" id="{FF6822AE-BC2A-134C-BB36-FB2389F6383A}"/>
              </a:ext>
            </a:extLst>
          </p:cNvPr>
          <p:cNvSpPr/>
          <p:nvPr/>
        </p:nvSpPr>
        <p:spPr>
          <a:xfrm>
            <a:off x="6866965" y="2348752"/>
            <a:ext cx="2528047" cy="82475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Cloud Processing</a:t>
            </a:r>
          </a:p>
        </p:txBody>
      </p:sp>
      <p:sp>
        <p:nvSpPr>
          <p:cNvPr id="8" name="Rectangle 7">
            <a:extLst>
              <a:ext uri="{FF2B5EF4-FFF2-40B4-BE49-F238E27FC236}">
                <a16:creationId xmlns:a16="http://schemas.microsoft.com/office/drawing/2014/main" id="{19D89766-F4F6-1C48-B47C-144F4067EE28}"/>
              </a:ext>
            </a:extLst>
          </p:cNvPr>
          <p:cNvSpPr/>
          <p:nvPr/>
        </p:nvSpPr>
        <p:spPr>
          <a:xfrm>
            <a:off x="6866965" y="1013012"/>
            <a:ext cx="2528047" cy="82475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System to avoid false alarm</a:t>
            </a:r>
          </a:p>
        </p:txBody>
      </p:sp>
      <p:sp>
        <p:nvSpPr>
          <p:cNvPr id="9" name="Rectangle 8">
            <a:extLst>
              <a:ext uri="{FF2B5EF4-FFF2-40B4-BE49-F238E27FC236}">
                <a16:creationId xmlns:a16="http://schemas.microsoft.com/office/drawing/2014/main" id="{EB50126F-31F5-D54B-A4D1-03058CAD4845}"/>
              </a:ext>
            </a:extLst>
          </p:cNvPr>
          <p:cNvSpPr/>
          <p:nvPr/>
        </p:nvSpPr>
        <p:spPr>
          <a:xfrm>
            <a:off x="6866964" y="4195483"/>
            <a:ext cx="2743200" cy="1111623"/>
          </a:xfrm>
          <a:prstGeom prst="rect">
            <a:avLst/>
          </a:prstGeom>
          <a:solidFill>
            <a:schemeClr val="accent1">
              <a:alpha val="61000"/>
            </a:schemeClr>
          </a:solidFill>
        </p:spPr>
        <p:txBody>
          <a:bodyPr wrap="square" lIns="0" tIns="0" rIns="0" bIns="0" rtlCol="0" anchor="ctr">
            <a:noAutofit/>
          </a:bodyPr>
          <a:lstStyle/>
          <a:p>
            <a:pPr algn="ctr"/>
            <a:r>
              <a:rPr lang="en-US" sz="2000" dirty="0">
                <a:solidFill>
                  <a:srgbClr val="FFFFFF"/>
                </a:solidFill>
                <a:latin typeface="Arial"/>
                <a:cs typeface="Arial"/>
              </a:rPr>
              <a:t>Monitor temp change and predict  shape and  path</a:t>
            </a:r>
          </a:p>
        </p:txBody>
      </p:sp>
      <p:cxnSp>
        <p:nvCxnSpPr>
          <p:cNvPr id="11" name="Straight Arrow Connector 10">
            <a:extLst>
              <a:ext uri="{FF2B5EF4-FFF2-40B4-BE49-F238E27FC236}">
                <a16:creationId xmlns:a16="http://schemas.microsoft.com/office/drawing/2014/main" id="{962FD651-4719-374E-8628-B919BE528991}"/>
              </a:ext>
            </a:extLst>
          </p:cNvPr>
          <p:cNvCxnSpPr>
            <a:stCxn id="5" idx="3"/>
            <a:endCxn id="6" idx="1"/>
          </p:cNvCxnSpPr>
          <p:nvPr/>
        </p:nvCxnSpPr>
        <p:spPr>
          <a:xfrm>
            <a:off x="2796988" y="2761130"/>
            <a:ext cx="7709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CCCCB49-9D6B-A846-A649-041CD013FEC1}"/>
              </a:ext>
            </a:extLst>
          </p:cNvPr>
          <p:cNvCxnSpPr/>
          <p:nvPr/>
        </p:nvCxnSpPr>
        <p:spPr>
          <a:xfrm>
            <a:off x="6096000" y="2761130"/>
            <a:ext cx="7709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0803168-0134-4F43-8F7A-F28BEDE8CBCA}"/>
              </a:ext>
            </a:extLst>
          </p:cNvPr>
          <p:cNvCxnSpPr/>
          <p:nvPr/>
        </p:nvCxnSpPr>
        <p:spPr>
          <a:xfrm>
            <a:off x="8157882" y="1837765"/>
            <a:ext cx="0" cy="51098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6682D30-07BF-B949-86F2-71B821221C3C}"/>
              </a:ext>
            </a:extLst>
          </p:cNvPr>
          <p:cNvCxnSpPr>
            <a:cxnSpLocks/>
          </p:cNvCxnSpPr>
          <p:nvPr/>
        </p:nvCxnSpPr>
        <p:spPr>
          <a:xfrm>
            <a:off x="8157882" y="3177989"/>
            <a:ext cx="0" cy="10174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9CE3925-7AE1-A14F-862B-3377D3AA4584}"/>
              </a:ext>
            </a:extLst>
          </p:cNvPr>
          <p:cNvSpPr txBox="1"/>
          <p:nvPr/>
        </p:nvSpPr>
        <p:spPr>
          <a:xfrm>
            <a:off x="699247" y="5737412"/>
            <a:ext cx="10668000" cy="646331"/>
          </a:xfrm>
          <a:prstGeom prst="rect">
            <a:avLst/>
          </a:prstGeom>
          <a:noFill/>
        </p:spPr>
        <p:txBody>
          <a:bodyPr wrap="square" rtlCol="0">
            <a:spAutoFit/>
          </a:bodyPr>
          <a:lstStyle/>
          <a:p>
            <a:r>
              <a:rPr lang="en-IN" dirty="0">
                <a:hlinkClick r:id="rId2"/>
              </a:rPr>
              <a:t>https://spectrum.ieee.org/view-from-the-valley/at-work/start-ups/stopping-a-wildfire-with-a-lowcost-sensor-network</a:t>
            </a:r>
            <a:endParaRPr lang="en-US" dirty="0"/>
          </a:p>
        </p:txBody>
      </p:sp>
      <p:sp>
        <p:nvSpPr>
          <p:cNvPr id="19" name="TextBox 18">
            <a:extLst>
              <a:ext uri="{FF2B5EF4-FFF2-40B4-BE49-F238E27FC236}">
                <a16:creationId xmlns:a16="http://schemas.microsoft.com/office/drawing/2014/main" id="{6D0FB1D2-D98B-7145-B133-821DDB34B271}"/>
              </a:ext>
            </a:extLst>
          </p:cNvPr>
          <p:cNvSpPr txBox="1"/>
          <p:nvPr/>
        </p:nvSpPr>
        <p:spPr>
          <a:xfrm>
            <a:off x="466165" y="3890682"/>
            <a:ext cx="4249267" cy="646331"/>
          </a:xfrm>
          <a:prstGeom prst="rect">
            <a:avLst/>
          </a:prstGeom>
          <a:noFill/>
        </p:spPr>
        <p:txBody>
          <a:bodyPr wrap="square" rtlCol="0">
            <a:spAutoFit/>
          </a:bodyPr>
          <a:lstStyle/>
          <a:p>
            <a:r>
              <a:rPr lang="en-US" dirty="0"/>
              <a:t>Cost / acre – 10$</a:t>
            </a:r>
          </a:p>
          <a:p>
            <a:r>
              <a:rPr lang="en-US" dirty="0"/>
              <a:t>Cost due to fire damage - $7000/acre</a:t>
            </a:r>
          </a:p>
        </p:txBody>
      </p:sp>
    </p:spTree>
    <p:extLst>
      <p:ext uri="{BB962C8B-B14F-4D97-AF65-F5344CB8AC3E}">
        <p14:creationId xmlns:p14="http://schemas.microsoft.com/office/powerpoint/2010/main" val="162548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304800" y="268224"/>
            <a:ext cx="5791200" cy="1058552"/>
          </a:xfrm>
        </p:spPr>
        <p:txBody>
          <a:bodyPr/>
          <a:lstStyle/>
          <a:p>
            <a:r>
              <a:rPr lang="en-US" dirty="0">
                <a:solidFill>
                  <a:schemeClr val="tx1"/>
                </a:solidFill>
              </a:rPr>
              <a:t>2018 Winners solution </a:t>
            </a:r>
            <a:br>
              <a:rPr lang="en-US" dirty="0">
                <a:solidFill>
                  <a:schemeClr val="tx1"/>
                </a:solidFill>
              </a:rPr>
            </a:br>
            <a:r>
              <a:rPr lang="en-US" dirty="0">
                <a:solidFill>
                  <a:schemeClr val="tx1"/>
                </a:solidFill>
              </a:rPr>
              <a:t>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12</a:t>
            </a:fld>
            <a:endParaRPr lang="en-US"/>
          </a:p>
        </p:txBody>
      </p:sp>
      <p:sp>
        <p:nvSpPr>
          <p:cNvPr id="5" name="TextBox 4">
            <a:extLst>
              <a:ext uri="{FF2B5EF4-FFF2-40B4-BE49-F238E27FC236}">
                <a16:creationId xmlns:a16="http://schemas.microsoft.com/office/drawing/2014/main" id="{850F5777-5479-AE45-B579-69FA08D189B7}"/>
              </a:ext>
            </a:extLst>
          </p:cNvPr>
          <p:cNvSpPr txBox="1"/>
          <p:nvPr/>
        </p:nvSpPr>
        <p:spPr>
          <a:xfrm>
            <a:off x="5701553" y="268917"/>
            <a:ext cx="4428565" cy="707886"/>
          </a:xfrm>
          <a:prstGeom prst="rect">
            <a:avLst/>
          </a:prstGeom>
          <a:noFill/>
        </p:spPr>
        <p:txBody>
          <a:bodyPr wrap="square" rtlCol="0">
            <a:spAutoFit/>
          </a:bodyPr>
          <a:lstStyle/>
          <a:p>
            <a:pPr fontAlgn="base"/>
            <a:r>
              <a:rPr lang="fr" sz="2000" b="1" dirty="0"/>
              <a:t>Post-</a:t>
            </a:r>
            <a:r>
              <a:rPr lang="fr" sz="2000" b="1" dirty="0" err="1"/>
              <a:t>Disaster</a:t>
            </a:r>
            <a:r>
              <a:rPr lang="fr" sz="2000" b="1" dirty="0"/>
              <a:t> Rapid </a:t>
            </a:r>
            <a:r>
              <a:rPr lang="fr" sz="2000" b="1" dirty="0" err="1"/>
              <a:t>Response</a:t>
            </a:r>
            <a:r>
              <a:rPr lang="fr" sz="2000" b="1" dirty="0"/>
              <a:t> </a:t>
            </a:r>
            <a:r>
              <a:rPr lang="fr" sz="2000" b="1" dirty="0" err="1"/>
              <a:t>Retrofit</a:t>
            </a:r>
            <a:r>
              <a:rPr lang="fr" sz="2000" b="1" dirty="0"/>
              <a:t> (PD3R)</a:t>
            </a:r>
          </a:p>
        </p:txBody>
      </p:sp>
      <p:sp>
        <p:nvSpPr>
          <p:cNvPr id="6" name="TextBox 5">
            <a:extLst>
              <a:ext uri="{FF2B5EF4-FFF2-40B4-BE49-F238E27FC236}">
                <a16:creationId xmlns:a16="http://schemas.microsoft.com/office/drawing/2014/main" id="{18FC6BFB-F33F-1F42-A8C5-0F5FA85A17FC}"/>
              </a:ext>
            </a:extLst>
          </p:cNvPr>
          <p:cNvSpPr txBox="1"/>
          <p:nvPr/>
        </p:nvSpPr>
        <p:spPr>
          <a:xfrm>
            <a:off x="842682" y="5719482"/>
            <a:ext cx="10542494" cy="400110"/>
          </a:xfrm>
          <a:prstGeom prst="rect">
            <a:avLst/>
          </a:prstGeom>
          <a:noFill/>
        </p:spPr>
        <p:txBody>
          <a:bodyPr wrap="square" rtlCol="0">
            <a:spAutoFit/>
          </a:bodyPr>
          <a:lstStyle/>
          <a:p>
            <a:r>
              <a:rPr lang="en-IN" sz="2000" dirty="0">
                <a:hlinkClick r:id="rId2"/>
              </a:rPr>
              <a:t>https://github.com/Build-Change/call_for_code</a:t>
            </a:r>
            <a:endParaRPr lang="en-US" sz="2000" dirty="0">
              <a:solidFill>
                <a:schemeClr val="bg1"/>
              </a:solidFill>
            </a:endParaRPr>
          </a:p>
        </p:txBody>
      </p:sp>
      <p:sp>
        <p:nvSpPr>
          <p:cNvPr id="7" name="TextBox 6">
            <a:extLst>
              <a:ext uri="{FF2B5EF4-FFF2-40B4-BE49-F238E27FC236}">
                <a16:creationId xmlns:a16="http://schemas.microsoft.com/office/drawing/2014/main" id="{8DE60FE5-30BC-284A-A883-A9C6364569B8}"/>
              </a:ext>
            </a:extLst>
          </p:cNvPr>
          <p:cNvSpPr txBox="1"/>
          <p:nvPr/>
        </p:nvSpPr>
        <p:spPr>
          <a:xfrm>
            <a:off x="806824" y="1255058"/>
            <a:ext cx="5405718" cy="4154984"/>
          </a:xfrm>
          <a:prstGeom prst="rect">
            <a:avLst/>
          </a:prstGeom>
          <a:noFill/>
        </p:spPr>
        <p:txBody>
          <a:bodyPr wrap="square" rtlCol="0">
            <a:spAutoFit/>
          </a:bodyPr>
          <a:lstStyle/>
          <a:p>
            <a:endParaRPr lang="en-US" sz="2400" dirty="0"/>
          </a:p>
          <a:p>
            <a:r>
              <a:rPr lang="en-US" sz="2400" dirty="0"/>
              <a:t>-&gt; Crowd source the damaged house images and also use Computer generated images for AI training</a:t>
            </a:r>
          </a:p>
          <a:p>
            <a:r>
              <a:rPr lang="en-US" sz="2400" dirty="0"/>
              <a:t>-&gt; Use AI to identify the damages</a:t>
            </a:r>
          </a:p>
          <a:p>
            <a:r>
              <a:rPr lang="en-US" sz="2400" dirty="0"/>
              <a:t>-&gt; Use additional software packages like  Building </a:t>
            </a:r>
            <a:r>
              <a:rPr lang="en-GB" sz="2400" dirty="0"/>
              <a:t>Information Modelling Software, (BIM) to develop the retrofit design</a:t>
            </a:r>
          </a:p>
          <a:p>
            <a:r>
              <a:rPr lang="en-GB" sz="2400" dirty="0"/>
              <a:t>-&gt; Time saved from days to hours</a:t>
            </a:r>
            <a:endParaRPr lang="en-US" sz="2400" dirty="0"/>
          </a:p>
          <a:p>
            <a:endParaRPr lang="en-US" sz="2400" dirty="0"/>
          </a:p>
        </p:txBody>
      </p:sp>
      <p:pic>
        <p:nvPicPr>
          <p:cNvPr id="8" name="Picture 7">
            <a:extLst>
              <a:ext uri="{FF2B5EF4-FFF2-40B4-BE49-F238E27FC236}">
                <a16:creationId xmlns:a16="http://schemas.microsoft.com/office/drawing/2014/main" id="{E47789FB-64F1-D645-9A1C-FAD4E6D6184F}"/>
              </a:ext>
            </a:extLst>
          </p:cNvPr>
          <p:cNvPicPr>
            <a:picLocks noChangeAspect="1"/>
          </p:cNvPicPr>
          <p:nvPr/>
        </p:nvPicPr>
        <p:blipFill>
          <a:blip r:embed="rId3"/>
          <a:stretch>
            <a:fillRect/>
          </a:stretch>
        </p:blipFill>
        <p:spPr>
          <a:xfrm>
            <a:off x="7251700" y="1676391"/>
            <a:ext cx="4635500" cy="4035152"/>
          </a:xfrm>
          <a:prstGeom prst="rect">
            <a:avLst/>
          </a:prstGeom>
        </p:spPr>
      </p:pic>
    </p:spTree>
    <p:extLst>
      <p:ext uri="{BB962C8B-B14F-4D97-AF65-F5344CB8AC3E}">
        <p14:creationId xmlns:p14="http://schemas.microsoft.com/office/powerpoint/2010/main" val="145766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304800" y="268224"/>
            <a:ext cx="5791200" cy="1058552"/>
          </a:xfrm>
        </p:spPr>
        <p:txBody>
          <a:bodyPr/>
          <a:lstStyle/>
          <a:p>
            <a:r>
              <a:rPr lang="en-US" dirty="0">
                <a:solidFill>
                  <a:schemeClr val="tx1"/>
                </a:solidFill>
              </a:rPr>
              <a:t>2018 Winners solution </a:t>
            </a:r>
            <a:br>
              <a:rPr lang="en-US" dirty="0">
                <a:solidFill>
                  <a:schemeClr val="tx1"/>
                </a:solidFill>
              </a:rPr>
            </a:br>
            <a:r>
              <a:rPr lang="en-US" dirty="0">
                <a:solidFill>
                  <a:schemeClr val="tx1"/>
                </a:solidFill>
              </a:rPr>
              <a:t>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13</a:t>
            </a:fld>
            <a:endParaRPr lang="en-US"/>
          </a:p>
        </p:txBody>
      </p:sp>
      <p:sp>
        <p:nvSpPr>
          <p:cNvPr id="5" name="TextBox 4">
            <a:extLst>
              <a:ext uri="{FF2B5EF4-FFF2-40B4-BE49-F238E27FC236}">
                <a16:creationId xmlns:a16="http://schemas.microsoft.com/office/drawing/2014/main" id="{850F5777-5479-AE45-B579-69FA08D189B7}"/>
              </a:ext>
            </a:extLst>
          </p:cNvPr>
          <p:cNvSpPr txBox="1"/>
          <p:nvPr/>
        </p:nvSpPr>
        <p:spPr>
          <a:xfrm>
            <a:off x="2756098" y="728327"/>
            <a:ext cx="4428565" cy="400110"/>
          </a:xfrm>
          <a:prstGeom prst="rect">
            <a:avLst/>
          </a:prstGeom>
          <a:noFill/>
        </p:spPr>
        <p:txBody>
          <a:bodyPr wrap="square" rtlCol="0">
            <a:spAutoFit/>
          </a:bodyPr>
          <a:lstStyle/>
          <a:p>
            <a:pPr fontAlgn="base"/>
            <a:r>
              <a:rPr lang="fr" sz="2000" b="1" dirty="0">
                <a:solidFill>
                  <a:srgbClr val="C00000"/>
                </a:solidFill>
              </a:rPr>
              <a:t>Project </a:t>
            </a:r>
            <a:r>
              <a:rPr lang="fr" sz="2000" b="1" dirty="0" err="1">
                <a:solidFill>
                  <a:srgbClr val="C00000"/>
                </a:solidFill>
              </a:rPr>
              <a:t>Lantern</a:t>
            </a:r>
            <a:endParaRPr lang="fr" sz="2000" b="1" dirty="0">
              <a:solidFill>
                <a:srgbClr val="C00000"/>
              </a:solidFill>
            </a:endParaRPr>
          </a:p>
        </p:txBody>
      </p:sp>
      <p:sp>
        <p:nvSpPr>
          <p:cNvPr id="6" name="TextBox 5">
            <a:extLst>
              <a:ext uri="{FF2B5EF4-FFF2-40B4-BE49-F238E27FC236}">
                <a16:creationId xmlns:a16="http://schemas.microsoft.com/office/drawing/2014/main" id="{18FC6BFB-F33F-1F42-A8C5-0F5FA85A17FC}"/>
              </a:ext>
            </a:extLst>
          </p:cNvPr>
          <p:cNvSpPr txBox="1"/>
          <p:nvPr/>
        </p:nvSpPr>
        <p:spPr>
          <a:xfrm>
            <a:off x="824753" y="6035197"/>
            <a:ext cx="10542494" cy="400110"/>
          </a:xfrm>
          <a:prstGeom prst="rect">
            <a:avLst/>
          </a:prstGeom>
          <a:noFill/>
        </p:spPr>
        <p:txBody>
          <a:bodyPr wrap="square" rtlCol="0">
            <a:spAutoFit/>
          </a:bodyPr>
          <a:lstStyle/>
          <a:p>
            <a:r>
              <a:rPr lang="en-IN" sz="2000" dirty="0">
                <a:hlinkClick r:id="rId2"/>
              </a:rPr>
              <a:t>https://github.com/lantern-works</a:t>
            </a:r>
            <a:endParaRPr lang="en-US" sz="2000" dirty="0">
              <a:solidFill>
                <a:schemeClr val="bg1"/>
              </a:solidFill>
            </a:endParaRPr>
          </a:p>
        </p:txBody>
      </p:sp>
      <p:sp>
        <p:nvSpPr>
          <p:cNvPr id="7" name="TextBox 6">
            <a:extLst>
              <a:ext uri="{FF2B5EF4-FFF2-40B4-BE49-F238E27FC236}">
                <a16:creationId xmlns:a16="http://schemas.microsoft.com/office/drawing/2014/main" id="{8DE60FE5-30BC-284A-A883-A9C6364569B8}"/>
              </a:ext>
            </a:extLst>
          </p:cNvPr>
          <p:cNvSpPr txBox="1"/>
          <p:nvPr/>
        </p:nvSpPr>
        <p:spPr>
          <a:xfrm>
            <a:off x="654058" y="1166842"/>
            <a:ext cx="4069976" cy="4524315"/>
          </a:xfrm>
          <a:prstGeom prst="rect">
            <a:avLst/>
          </a:prstGeom>
          <a:noFill/>
        </p:spPr>
        <p:txBody>
          <a:bodyPr wrap="square" rtlCol="0">
            <a:spAutoFit/>
          </a:bodyPr>
          <a:lstStyle/>
          <a:p>
            <a:endParaRPr lang="en-US" sz="2400" dirty="0"/>
          </a:p>
          <a:p>
            <a:r>
              <a:rPr lang="en-US" sz="2400" dirty="0"/>
              <a:t>-&gt;</a:t>
            </a:r>
            <a:r>
              <a:rPr lang="en-IN" dirty="0"/>
              <a:t> collaboration between local volunteers, at risk populations and trained relief workers.</a:t>
            </a:r>
          </a:p>
          <a:p>
            <a:r>
              <a:rPr lang="en-IN" sz="2400" dirty="0"/>
              <a:t>-&gt;</a:t>
            </a:r>
            <a:r>
              <a:rPr lang="en-IN" dirty="0"/>
              <a:t> predicting the optimal distribution of supplies in affected areas</a:t>
            </a:r>
          </a:p>
          <a:p>
            <a:r>
              <a:rPr lang="en-IN" sz="2400" dirty="0"/>
              <a:t>-&gt;</a:t>
            </a:r>
            <a:r>
              <a:rPr lang="en-IN" dirty="0"/>
              <a:t>Weather API , </a:t>
            </a:r>
            <a:r>
              <a:rPr lang="en-IN" dirty="0" err="1"/>
              <a:t>Cloudant</a:t>
            </a:r>
            <a:r>
              <a:rPr lang="en-IN" dirty="0"/>
              <a:t> , conversation service (bot)</a:t>
            </a:r>
          </a:p>
          <a:p>
            <a:r>
              <a:rPr lang="en-IN" dirty="0"/>
              <a:t>-&gt;Real-time maps of disaster regions, travel routes </a:t>
            </a:r>
          </a:p>
          <a:p>
            <a:r>
              <a:rPr lang="en-IN" sz="2400" dirty="0"/>
              <a:t>-&gt;</a:t>
            </a:r>
            <a:r>
              <a:rPr lang="en-IN" dirty="0"/>
              <a:t> map tool to guide users to shelters, fresh waste and fuel, this solution is designed to keep communities organized </a:t>
            </a:r>
            <a:endParaRPr lang="en-US" sz="2400" dirty="0"/>
          </a:p>
        </p:txBody>
      </p:sp>
      <p:pic>
        <p:nvPicPr>
          <p:cNvPr id="9" name="Picture 8">
            <a:extLst>
              <a:ext uri="{FF2B5EF4-FFF2-40B4-BE49-F238E27FC236}">
                <a16:creationId xmlns:a16="http://schemas.microsoft.com/office/drawing/2014/main" id="{7DF0A834-44D3-BB4D-BFB5-D59B784DCFEF}"/>
              </a:ext>
            </a:extLst>
          </p:cNvPr>
          <p:cNvPicPr>
            <a:picLocks noChangeAspect="1"/>
          </p:cNvPicPr>
          <p:nvPr/>
        </p:nvPicPr>
        <p:blipFill>
          <a:blip r:embed="rId3"/>
          <a:stretch>
            <a:fillRect/>
          </a:stretch>
        </p:blipFill>
        <p:spPr>
          <a:xfrm>
            <a:off x="5064326" y="198722"/>
            <a:ext cx="7127674" cy="3868639"/>
          </a:xfrm>
          <a:prstGeom prst="rect">
            <a:avLst/>
          </a:prstGeom>
        </p:spPr>
      </p:pic>
      <p:pic>
        <p:nvPicPr>
          <p:cNvPr id="11" name="Picture 10">
            <a:extLst>
              <a:ext uri="{FF2B5EF4-FFF2-40B4-BE49-F238E27FC236}">
                <a16:creationId xmlns:a16="http://schemas.microsoft.com/office/drawing/2014/main" id="{E955AFD9-A57B-F148-AF48-6BE115371880}"/>
              </a:ext>
            </a:extLst>
          </p:cNvPr>
          <p:cNvPicPr>
            <a:picLocks noChangeAspect="1"/>
          </p:cNvPicPr>
          <p:nvPr/>
        </p:nvPicPr>
        <p:blipFill>
          <a:blip r:embed="rId4"/>
          <a:stretch>
            <a:fillRect/>
          </a:stretch>
        </p:blipFill>
        <p:spPr>
          <a:xfrm>
            <a:off x="7834054" y="3428999"/>
            <a:ext cx="3873485" cy="3429001"/>
          </a:xfrm>
          <a:prstGeom prst="rect">
            <a:avLst/>
          </a:prstGeom>
        </p:spPr>
      </p:pic>
    </p:spTree>
    <p:extLst>
      <p:ext uri="{BB962C8B-B14F-4D97-AF65-F5344CB8AC3E}">
        <p14:creationId xmlns:p14="http://schemas.microsoft.com/office/powerpoint/2010/main" val="192890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304800" y="268224"/>
            <a:ext cx="5791200" cy="1058552"/>
          </a:xfrm>
        </p:spPr>
        <p:txBody>
          <a:bodyPr/>
          <a:lstStyle/>
          <a:p>
            <a:r>
              <a:rPr lang="en-US" dirty="0">
                <a:solidFill>
                  <a:schemeClr val="tx1"/>
                </a:solidFill>
              </a:rPr>
              <a:t>2018 Winners solution 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14</a:t>
            </a:fld>
            <a:endParaRPr lang="en-US"/>
          </a:p>
        </p:txBody>
      </p:sp>
      <p:sp>
        <p:nvSpPr>
          <p:cNvPr id="5" name="TextBox 4">
            <a:extLst>
              <a:ext uri="{FF2B5EF4-FFF2-40B4-BE49-F238E27FC236}">
                <a16:creationId xmlns:a16="http://schemas.microsoft.com/office/drawing/2014/main" id="{850F5777-5479-AE45-B579-69FA08D189B7}"/>
              </a:ext>
            </a:extLst>
          </p:cNvPr>
          <p:cNvSpPr txBox="1"/>
          <p:nvPr/>
        </p:nvSpPr>
        <p:spPr>
          <a:xfrm>
            <a:off x="2756098" y="728327"/>
            <a:ext cx="4428565" cy="707886"/>
          </a:xfrm>
          <a:prstGeom prst="rect">
            <a:avLst/>
          </a:prstGeom>
          <a:noFill/>
        </p:spPr>
        <p:txBody>
          <a:bodyPr wrap="square" rtlCol="0">
            <a:spAutoFit/>
          </a:bodyPr>
          <a:lstStyle/>
          <a:p>
            <a:pPr fontAlgn="base"/>
            <a:r>
              <a:rPr lang="fr" sz="2000" b="1" dirty="0">
                <a:solidFill>
                  <a:srgbClr val="00B050"/>
                </a:solidFill>
              </a:rPr>
              <a:t>Green Coder – United </a:t>
            </a:r>
            <a:r>
              <a:rPr lang="fr" sz="2000" b="1" dirty="0" err="1">
                <a:solidFill>
                  <a:srgbClr val="00B050"/>
                </a:solidFill>
              </a:rPr>
              <a:t>Aid</a:t>
            </a:r>
            <a:r>
              <a:rPr lang="fr" sz="2000" b="1" dirty="0">
                <a:solidFill>
                  <a:srgbClr val="00B050"/>
                </a:solidFill>
              </a:rPr>
              <a:t> Net (UAN)</a:t>
            </a:r>
          </a:p>
        </p:txBody>
      </p:sp>
      <p:sp>
        <p:nvSpPr>
          <p:cNvPr id="6" name="TextBox 5">
            <a:extLst>
              <a:ext uri="{FF2B5EF4-FFF2-40B4-BE49-F238E27FC236}">
                <a16:creationId xmlns:a16="http://schemas.microsoft.com/office/drawing/2014/main" id="{18FC6BFB-F33F-1F42-A8C5-0F5FA85A17FC}"/>
              </a:ext>
            </a:extLst>
          </p:cNvPr>
          <p:cNvSpPr txBox="1"/>
          <p:nvPr/>
        </p:nvSpPr>
        <p:spPr>
          <a:xfrm>
            <a:off x="824753" y="6035197"/>
            <a:ext cx="10542494" cy="707886"/>
          </a:xfrm>
          <a:prstGeom prst="rect">
            <a:avLst/>
          </a:prstGeom>
          <a:noFill/>
        </p:spPr>
        <p:txBody>
          <a:bodyPr wrap="square" rtlCol="0">
            <a:spAutoFit/>
          </a:bodyPr>
          <a:lstStyle/>
          <a:p>
            <a:r>
              <a:rPr lang="en-IN" sz="2000" dirty="0">
                <a:hlinkClick r:id="rId2"/>
              </a:rPr>
              <a:t>https://developer.ibm.com/blogs/call-for-code-finalist-network-for-uninterrupted-financial-services/</a:t>
            </a:r>
            <a:endParaRPr lang="en-US" sz="2000" dirty="0">
              <a:solidFill>
                <a:schemeClr val="bg1"/>
              </a:solidFill>
            </a:endParaRPr>
          </a:p>
        </p:txBody>
      </p:sp>
      <p:sp>
        <p:nvSpPr>
          <p:cNvPr id="7" name="TextBox 6">
            <a:extLst>
              <a:ext uri="{FF2B5EF4-FFF2-40B4-BE49-F238E27FC236}">
                <a16:creationId xmlns:a16="http://schemas.microsoft.com/office/drawing/2014/main" id="{8DE60FE5-30BC-284A-A883-A9C6364569B8}"/>
              </a:ext>
            </a:extLst>
          </p:cNvPr>
          <p:cNvSpPr txBox="1"/>
          <p:nvPr/>
        </p:nvSpPr>
        <p:spPr>
          <a:xfrm>
            <a:off x="535368" y="1080799"/>
            <a:ext cx="4069976" cy="5632311"/>
          </a:xfrm>
          <a:prstGeom prst="rect">
            <a:avLst/>
          </a:prstGeom>
          <a:noFill/>
        </p:spPr>
        <p:txBody>
          <a:bodyPr wrap="square" rtlCol="0">
            <a:spAutoFit/>
          </a:bodyPr>
          <a:lstStyle/>
          <a:p>
            <a:endParaRPr lang="en-US" sz="2400" dirty="0"/>
          </a:p>
          <a:p>
            <a:r>
              <a:rPr lang="en-US" sz="2400" dirty="0"/>
              <a:t>-&gt;</a:t>
            </a:r>
            <a:r>
              <a:rPr lang="en-IN" dirty="0"/>
              <a:t> Problem: During an emergency, cash and credit cards can be lost and relatives can be separated, which leaves disaster victims without the money they may need.</a:t>
            </a:r>
          </a:p>
          <a:p>
            <a:r>
              <a:rPr lang="en-IN" dirty="0"/>
              <a:t>-&gt; UAN contains two networks: an institution network and a family network</a:t>
            </a:r>
          </a:p>
          <a:p>
            <a:r>
              <a:rPr lang="en-IN" dirty="0"/>
              <a:t>-&gt; identify family /friends through family network</a:t>
            </a:r>
          </a:p>
          <a:p>
            <a:r>
              <a:rPr lang="en-IN" dirty="0"/>
              <a:t>-&gt; Financial </a:t>
            </a:r>
            <a:r>
              <a:rPr lang="en-IN" dirty="0" err="1"/>
              <a:t>Institue</a:t>
            </a:r>
            <a:r>
              <a:rPr lang="en-IN" dirty="0"/>
              <a:t> joins the network</a:t>
            </a:r>
          </a:p>
          <a:p>
            <a:r>
              <a:rPr lang="en-IN" sz="2400" dirty="0"/>
              <a:t>-&gt; </a:t>
            </a:r>
            <a:r>
              <a:rPr lang="en-IN" dirty="0"/>
              <a:t>Beneficiaries withdraw money  using face identification</a:t>
            </a:r>
          </a:p>
          <a:p>
            <a:r>
              <a:rPr lang="en-IN" sz="2000" dirty="0"/>
              <a:t>-&gt; Blockchain, Watson VR, </a:t>
            </a:r>
            <a:r>
              <a:rPr lang="en-IN" sz="2000" dirty="0" err="1"/>
              <a:t>Cloudant</a:t>
            </a:r>
            <a:endParaRPr lang="en-IN" sz="2000" dirty="0"/>
          </a:p>
          <a:p>
            <a:endParaRPr lang="en-US" sz="2400" dirty="0"/>
          </a:p>
        </p:txBody>
      </p:sp>
      <p:pic>
        <p:nvPicPr>
          <p:cNvPr id="8" name="Picture 7">
            <a:extLst>
              <a:ext uri="{FF2B5EF4-FFF2-40B4-BE49-F238E27FC236}">
                <a16:creationId xmlns:a16="http://schemas.microsoft.com/office/drawing/2014/main" id="{A333ABB3-79E7-2F4B-8ECE-D9720D73A0C3}"/>
              </a:ext>
            </a:extLst>
          </p:cNvPr>
          <p:cNvPicPr>
            <a:picLocks noChangeAspect="1"/>
          </p:cNvPicPr>
          <p:nvPr/>
        </p:nvPicPr>
        <p:blipFill>
          <a:blip r:embed="rId3"/>
          <a:stretch>
            <a:fillRect/>
          </a:stretch>
        </p:blipFill>
        <p:spPr>
          <a:xfrm>
            <a:off x="4876801" y="1952835"/>
            <a:ext cx="7315199" cy="3574704"/>
          </a:xfrm>
          <a:prstGeom prst="rect">
            <a:avLst/>
          </a:prstGeom>
        </p:spPr>
      </p:pic>
    </p:spTree>
    <p:extLst>
      <p:ext uri="{BB962C8B-B14F-4D97-AF65-F5344CB8AC3E}">
        <p14:creationId xmlns:p14="http://schemas.microsoft.com/office/powerpoint/2010/main" val="3856419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2B2B">
            <a:alpha val="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61BF3-8E83-D342-9199-DE1903889B4D}"/>
              </a:ext>
            </a:extLst>
          </p:cNvPr>
          <p:cNvSpPr>
            <a:spLocks noGrp="1"/>
          </p:cNvSpPr>
          <p:nvPr>
            <p:ph type="title"/>
          </p:nvPr>
        </p:nvSpPr>
        <p:spPr>
          <a:xfrm>
            <a:off x="304799" y="268224"/>
            <a:ext cx="7906871" cy="508000"/>
          </a:xfrm>
        </p:spPr>
        <p:txBody>
          <a:bodyPr/>
          <a:lstStyle/>
          <a:p>
            <a:r>
              <a:rPr lang="en-US" b="1" i="1" dirty="0">
                <a:solidFill>
                  <a:schemeClr val="tx1"/>
                </a:solidFill>
              </a:rPr>
              <a:t>Solution Implementation quick reference - Code Patterns</a:t>
            </a:r>
          </a:p>
        </p:txBody>
      </p:sp>
      <p:sp>
        <p:nvSpPr>
          <p:cNvPr id="3" name="Slide Number Placeholder 2">
            <a:extLst>
              <a:ext uri="{FF2B5EF4-FFF2-40B4-BE49-F238E27FC236}">
                <a16:creationId xmlns:a16="http://schemas.microsoft.com/office/drawing/2014/main" id="{0CBBD581-A9FA-DD42-8F07-BA78564E2E48}"/>
              </a:ext>
            </a:extLst>
          </p:cNvPr>
          <p:cNvSpPr>
            <a:spLocks noGrp="1"/>
          </p:cNvSpPr>
          <p:nvPr>
            <p:ph type="sldNum" sz="quarter" idx="10"/>
          </p:nvPr>
        </p:nvSpPr>
        <p:spPr/>
        <p:txBody>
          <a:bodyPr/>
          <a:lstStyle/>
          <a:p>
            <a:fld id="{3FD999D4-B456-9943-89B7-30D56181CE18}" type="slidenum">
              <a:rPr lang="en-US" smtClean="0"/>
              <a:t>15</a:t>
            </a:fld>
            <a:endParaRPr lang="en-US"/>
          </a:p>
        </p:txBody>
      </p:sp>
      <p:sp>
        <p:nvSpPr>
          <p:cNvPr id="4" name="TextBox 3">
            <a:extLst>
              <a:ext uri="{FF2B5EF4-FFF2-40B4-BE49-F238E27FC236}">
                <a16:creationId xmlns:a16="http://schemas.microsoft.com/office/drawing/2014/main" id="{5533CEE7-FC9F-A347-AA46-C24C670CD547}"/>
              </a:ext>
            </a:extLst>
          </p:cNvPr>
          <p:cNvSpPr txBox="1"/>
          <p:nvPr/>
        </p:nvSpPr>
        <p:spPr>
          <a:xfrm>
            <a:off x="519953" y="5593976"/>
            <a:ext cx="10614212" cy="830997"/>
          </a:xfrm>
          <a:prstGeom prst="rect">
            <a:avLst/>
          </a:prstGeom>
          <a:noFill/>
        </p:spPr>
        <p:txBody>
          <a:bodyPr wrap="square" rtlCol="0">
            <a:spAutoFit/>
          </a:bodyPr>
          <a:lstStyle/>
          <a:p>
            <a:r>
              <a:rPr lang="en-IN" sz="2400" b="1" dirty="0">
                <a:hlinkClick r:id="rId2"/>
              </a:rPr>
              <a:t>https://developer.ibm.com/patterns/set-up-lorawan-iot-gateway-hardware/</a:t>
            </a:r>
            <a:endParaRPr lang="en-US" sz="2400" b="1" dirty="0"/>
          </a:p>
        </p:txBody>
      </p:sp>
      <p:pic>
        <p:nvPicPr>
          <p:cNvPr id="7" name="Picture 6">
            <a:extLst>
              <a:ext uri="{FF2B5EF4-FFF2-40B4-BE49-F238E27FC236}">
                <a16:creationId xmlns:a16="http://schemas.microsoft.com/office/drawing/2014/main" id="{FEB09CED-73C1-2F46-A2FB-D63964C1FEAF}"/>
              </a:ext>
            </a:extLst>
          </p:cNvPr>
          <p:cNvPicPr>
            <a:picLocks noChangeAspect="1"/>
          </p:cNvPicPr>
          <p:nvPr/>
        </p:nvPicPr>
        <p:blipFill>
          <a:blip r:embed="rId3"/>
          <a:stretch>
            <a:fillRect/>
          </a:stretch>
        </p:blipFill>
        <p:spPr>
          <a:xfrm>
            <a:off x="0" y="775088"/>
            <a:ext cx="12192000" cy="5307823"/>
          </a:xfrm>
          <a:prstGeom prst="rect">
            <a:avLst/>
          </a:prstGeom>
        </p:spPr>
      </p:pic>
    </p:spTree>
    <p:extLst>
      <p:ext uri="{BB962C8B-B14F-4D97-AF65-F5344CB8AC3E}">
        <p14:creationId xmlns:p14="http://schemas.microsoft.com/office/powerpoint/2010/main" val="3703086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4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EB2-51D9-7E41-A9EC-FF3AAA310A1A}"/>
              </a:ext>
            </a:extLst>
          </p:cNvPr>
          <p:cNvSpPr>
            <a:spLocks noGrp="1"/>
          </p:cNvSpPr>
          <p:nvPr>
            <p:ph type="title"/>
          </p:nvPr>
        </p:nvSpPr>
        <p:spPr>
          <a:xfrm>
            <a:off x="304800" y="84767"/>
            <a:ext cx="6759388" cy="915117"/>
          </a:xfrm>
        </p:spPr>
        <p:txBody>
          <a:bodyPr/>
          <a:lstStyle/>
          <a:p>
            <a:r>
              <a:rPr lang="en-US" sz="2800" dirty="0">
                <a:solidFill>
                  <a:schemeClr val="tx1"/>
                </a:solidFill>
              </a:rPr>
              <a:t>Stream and Analyze Tweets</a:t>
            </a:r>
          </a:p>
        </p:txBody>
      </p:sp>
      <p:sp>
        <p:nvSpPr>
          <p:cNvPr id="3" name="Slide Number Placeholder 2">
            <a:extLst>
              <a:ext uri="{FF2B5EF4-FFF2-40B4-BE49-F238E27FC236}">
                <a16:creationId xmlns:a16="http://schemas.microsoft.com/office/drawing/2014/main" id="{5F8AFE76-9974-6041-8AA3-AE29C938F5FA}"/>
              </a:ext>
            </a:extLst>
          </p:cNvPr>
          <p:cNvSpPr>
            <a:spLocks noGrp="1"/>
          </p:cNvSpPr>
          <p:nvPr>
            <p:ph type="sldNum" sz="quarter" idx="10"/>
          </p:nvPr>
        </p:nvSpPr>
        <p:spPr/>
        <p:txBody>
          <a:bodyPr/>
          <a:lstStyle/>
          <a:p>
            <a:fld id="{3FD999D4-B456-9943-89B7-30D56181CE18}" type="slidenum">
              <a:rPr lang="en-US" smtClean="0"/>
              <a:t>16</a:t>
            </a:fld>
            <a:endParaRPr lang="en-US"/>
          </a:p>
        </p:txBody>
      </p:sp>
      <p:pic>
        <p:nvPicPr>
          <p:cNvPr id="5" name="Picture 4">
            <a:extLst>
              <a:ext uri="{FF2B5EF4-FFF2-40B4-BE49-F238E27FC236}">
                <a16:creationId xmlns:a16="http://schemas.microsoft.com/office/drawing/2014/main" id="{5B695480-7DC4-4141-A3E6-3AA2DC187ACB}"/>
              </a:ext>
            </a:extLst>
          </p:cNvPr>
          <p:cNvPicPr>
            <a:picLocks noChangeAspect="1"/>
          </p:cNvPicPr>
          <p:nvPr/>
        </p:nvPicPr>
        <p:blipFill>
          <a:blip r:embed="rId2"/>
          <a:stretch>
            <a:fillRect/>
          </a:stretch>
        </p:blipFill>
        <p:spPr>
          <a:xfrm>
            <a:off x="0" y="712334"/>
            <a:ext cx="7745506" cy="5773349"/>
          </a:xfrm>
          <a:prstGeom prst="rect">
            <a:avLst/>
          </a:prstGeom>
        </p:spPr>
      </p:pic>
      <p:sp>
        <p:nvSpPr>
          <p:cNvPr id="6" name="Rectangle 5">
            <a:extLst>
              <a:ext uri="{FF2B5EF4-FFF2-40B4-BE49-F238E27FC236}">
                <a16:creationId xmlns:a16="http://schemas.microsoft.com/office/drawing/2014/main" id="{4FDBACEB-7C9C-2243-A374-6D7FEFA029ED}"/>
              </a:ext>
            </a:extLst>
          </p:cNvPr>
          <p:cNvSpPr/>
          <p:nvPr/>
        </p:nvSpPr>
        <p:spPr>
          <a:xfrm>
            <a:off x="7745506" y="372317"/>
            <a:ext cx="4141694" cy="7848302"/>
          </a:xfrm>
          <a:prstGeom prst="rect">
            <a:avLst/>
          </a:prstGeom>
        </p:spPr>
        <p:txBody>
          <a:bodyPr wrap="square">
            <a:spAutoFit/>
          </a:bodyPr>
          <a:lstStyle/>
          <a:p>
            <a:pPr>
              <a:buFont typeface="+mj-lt"/>
              <a:buAutoNum type="arabicPeriod"/>
            </a:pPr>
            <a:r>
              <a:rPr lang="en-IN" sz="2400" dirty="0">
                <a:solidFill>
                  <a:srgbClr val="666666"/>
                </a:solidFill>
                <a:latin typeface="PLEX"/>
              </a:rPr>
              <a:t>Tweets are pushed out by Twitter.</a:t>
            </a:r>
          </a:p>
          <a:p>
            <a:pPr>
              <a:buFont typeface="+mj-lt"/>
              <a:buAutoNum type="arabicPeriod"/>
            </a:pPr>
            <a:r>
              <a:rPr lang="en-IN" sz="2400" dirty="0">
                <a:solidFill>
                  <a:srgbClr val="666666"/>
                </a:solidFill>
                <a:latin typeface="PLEX"/>
              </a:rPr>
              <a:t>The Cognitive Social CRM app (</a:t>
            </a:r>
            <a:r>
              <a:rPr lang="en-IN" sz="2400" dirty="0" err="1">
                <a:solidFill>
                  <a:srgbClr val="666666"/>
                </a:solidFill>
                <a:latin typeface="PLEX"/>
              </a:rPr>
              <a:t>server.js</a:t>
            </a:r>
            <a:r>
              <a:rPr lang="en-IN" sz="2400" dirty="0">
                <a:solidFill>
                  <a:srgbClr val="666666"/>
                </a:solidFill>
                <a:latin typeface="PLEX"/>
              </a:rPr>
              <a:t>) processes the tweet.</a:t>
            </a:r>
          </a:p>
          <a:p>
            <a:pPr>
              <a:buFont typeface="+mj-lt"/>
              <a:buAutoNum type="arabicPeriod"/>
            </a:pPr>
            <a:r>
              <a:rPr lang="en-IN" sz="2400" dirty="0">
                <a:solidFill>
                  <a:srgbClr val="666666"/>
                </a:solidFill>
                <a:latin typeface="PLEX"/>
              </a:rPr>
              <a:t>The Watson Tone Analyzer Service performs analysis of sentiment and emotional tone.</a:t>
            </a:r>
          </a:p>
          <a:p>
            <a:pPr>
              <a:buFont typeface="+mj-lt"/>
              <a:buAutoNum type="arabicPeriod"/>
            </a:pPr>
            <a:r>
              <a:rPr lang="en-IN" sz="2400" dirty="0">
                <a:solidFill>
                  <a:srgbClr val="666666"/>
                </a:solidFill>
                <a:latin typeface="PLEX"/>
              </a:rPr>
              <a:t>The Watson Natural Language Understanding Service pulls out keywords and entities.</a:t>
            </a:r>
          </a:p>
          <a:p>
            <a:pPr>
              <a:buFont typeface="+mj-lt"/>
              <a:buAutoNum type="arabicPeriod"/>
            </a:pPr>
            <a:r>
              <a:rPr lang="en-IN" sz="2400" dirty="0">
                <a:solidFill>
                  <a:srgbClr val="666666"/>
                </a:solidFill>
                <a:latin typeface="PLEX"/>
              </a:rPr>
              <a:t>The Watson Assistant Service extracts the intents (verbs) from the tweets.</a:t>
            </a:r>
          </a:p>
          <a:p>
            <a:pPr>
              <a:buFont typeface="+mj-lt"/>
              <a:buAutoNum type="arabicPeriod"/>
            </a:pPr>
            <a:r>
              <a:rPr lang="en-IN" sz="2400" dirty="0">
                <a:solidFill>
                  <a:srgbClr val="666666"/>
                </a:solidFill>
                <a:latin typeface="PLEX"/>
              </a:rPr>
              <a:t>Tweets and metadata are stored in </a:t>
            </a:r>
            <a:r>
              <a:rPr lang="en-IN" sz="2400" dirty="0" err="1">
                <a:solidFill>
                  <a:srgbClr val="666666"/>
                </a:solidFill>
                <a:latin typeface="PLEX"/>
              </a:rPr>
              <a:t>Cloudant</a:t>
            </a:r>
            <a:r>
              <a:rPr lang="en-IN" sz="2400" dirty="0">
                <a:solidFill>
                  <a:srgbClr val="666666"/>
                </a:solidFill>
                <a:latin typeface="PLEX"/>
              </a:rPr>
              <a:t>.</a:t>
            </a:r>
          </a:p>
          <a:p>
            <a:pPr>
              <a:buFont typeface="+mj-lt"/>
              <a:buAutoNum type="arabicPeriod"/>
            </a:pPr>
            <a:r>
              <a:rPr lang="en-IN" sz="2400" dirty="0">
                <a:solidFill>
                  <a:srgbClr val="666666"/>
                </a:solidFill>
                <a:latin typeface="PLEX"/>
              </a:rPr>
              <a:t>The Web UI displays charts and graphs as well as the tweets.</a:t>
            </a:r>
            <a:br>
              <a:rPr lang="en-IN" sz="2400" dirty="0">
                <a:solidFill>
                  <a:srgbClr val="666666"/>
                </a:solidFill>
                <a:latin typeface="PLEX"/>
              </a:rPr>
            </a:br>
            <a:endParaRPr lang="en-IN" sz="2400" dirty="0">
              <a:solidFill>
                <a:srgbClr val="666666"/>
              </a:solidFill>
              <a:latin typeface="PLEX"/>
            </a:endParaRPr>
          </a:p>
          <a:p>
            <a:br>
              <a:rPr lang="en-IN" sz="2400" dirty="0"/>
            </a:br>
            <a:endParaRPr lang="en-US" sz="2400" dirty="0"/>
          </a:p>
        </p:txBody>
      </p:sp>
    </p:spTree>
    <p:extLst>
      <p:ext uri="{BB962C8B-B14F-4D97-AF65-F5344CB8AC3E}">
        <p14:creationId xmlns:p14="http://schemas.microsoft.com/office/powerpoint/2010/main" val="978642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6EB2-51D9-7E41-A9EC-FF3AAA310A1A}"/>
              </a:ext>
            </a:extLst>
          </p:cNvPr>
          <p:cNvSpPr>
            <a:spLocks noGrp="1"/>
          </p:cNvSpPr>
          <p:nvPr>
            <p:ph type="title"/>
          </p:nvPr>
        </p:nvSpPr>
        <p:spPr>
          <a:xfrm>
            <a:off x="304800" y="84767"/>
            <a:ext cx="6705600" cy="990998"/>
          </a:xfrm>
        </p:spPr>
        <p:txBody>
          <a:bodyPr/>
          <a:lstStyle/>
          <a:p>
            <a:r>
              <a:rPr lang="en-IN" dirty="0">
                <a:solidFill>
                  <a:schemeClr val="tx1"/>
                </a:solidFill>
              </a:rPr>
              <a:t>Visual Recognition To Process Claims Quickly</a:t>
            </a:r>
          </a:p>
        </p:txBody>
      </p:sp>
      <p:sp>
        <p:nvSpPr>
          <p:cNvPr id="3" name="Slide Number Placeholder 2">
            <a:extLst>
              <a:ext uri="{FF2B5EF4-FFF2-40B4-BE49-F238E27FC236}">
                <a16:creationId xmlns:a16="http://schemas.microsoft.com/office/drawing/2014/main" id="{5F8AFE76-9974-6041-8AA3-AE29C938F5FA}"/>
              </a:ext>
            </a:extLst>
          </p:cNvPr>
          <p:cNvSpPr>
            <a:spLocks noGrp="1"/>
          </p:cNvSpPr>
          <p:nvPr>
            <p:ph type="sldNum" sz="quarter" idx="10"/>
          </p:nvPr>
        </p:nvSpPr>
        <p:spPr/>
        <p:txBody>
          <a:bodyPr/>
          <a:lstStyle/>
          <a:p>
            <a:fld id="{3FD999D4-B456-9943-89B7-30D56181CE18}" type="slidenum">
              <a:rPr lang="en-US" smtClean="0"/>
              <a:t>17</a:t>
            </a:fld>
            <a:endParaRPr lang="en-US"/>
          </a:p>
        </p:txBody>
      </p:sp>
      <p:sp>
        <p:nvSpPr>
          <p:cNvPr id="6" name="Rectangle 5">
            <a:extLst>
              <a:ext uri="{FF2B5EF4-FFF2-40B4-BE49-F238E27FC236}">
                <a16:creationId xmlns:a16="http://schemas.microsoft.com/office/drawing/2014/main" id="{4FDBACEB-7C9C-2243-A374-6D7FEFA029ED}"/>
              </a:ext>
            </a:extLst>
          </p:cNvPr>
          <p:cNvSpPr/>
          <p:nvPr/>
        </p:nvSpPr>
        <p:spPr>
          <a:xfrm>
            <a:off x="7745506" y="372317"/>
            <a:ext cx="4141694" cy="6370975"/>
          </a:xfrm>
          <a:prstGeom prst="rect">
            <a:avLst/>
          </a:prstGeom>
        </p:spPr>
        <p:txBody>
          <a:bodyPr wrap="square">
            <a:spAutoFit/>
          </a:bodyPr>
          <a:lstStyle/>
          <a:p>
            <a:r>
              <a:rPr lang="en-IN" sz="2400" dirty="0"/>
              <a:t>Create a Node.js server that can utilize the Watson Visual Recognition service for classifying images.</a:t>
            </a:r>
          </a:p>
          <a:p>
            <a:r>
              <a:rPr lang="en-IN" sz="2400" dirty="0"/>
              <a:t>Have a server initialize a Visual Recognition custom classifier at </a:t>
            </a:r>
            <a:r>
              <a:rPr lang="en-IN" sz="2400" dirty="0" err="1"/>
              <a:t>startup</a:t>
            </a:r>
            <a:r>
              <a:rPr lang="en-IN" sz="2400" dirty="0"/>
              <a:t>.</a:t>
            </a:r>
          </a:p>
          <a:p>
            <a:r>
              <a:rPr lang="en-IN" sz="2400" dirty="0"/>
              <a:t>Create a Visual Recognition custom classifier in an application.</a:t>
            </a:r>
          </a:p>
          <a:p>
            <a:r>
              <a:rPr lang="en-IN" sz="2400" dirty="0"/>
              <a:t>Create an Android mobile application that can send pictures to a server app for classification using Visual Recognition.</a:t>
            </a:r>
          </a:p>
          <a:p>
            <a:br>
              <a:rPr lang="en-IN" sz="2400" dirty="0"/>
            </a:br>
            <a:endParaRPr lang="en-US" sz="2400" dirty="0"/>
          </a:p>
        </p:txBody>
      </p:sp>
      <p:pic>
        <p:nvPicPr>
          <p:cNvPr id="7" name="Picture 6">
            <a:extLst>
              <a:ext uri="{FF2B5EF4-FFF2-40B4-BE49-F238E27FC236}">
                <a16:creationId xmlns:a16="http://schemas.microsoft.com/office/drawing/2014/main" id="{28CE519F-E7C0-F64B-89FC-AD896B7B03FC}"/>
              </a:ext>
            </a:extLst>
          </p:cNvPr>
          <p:cNvPicPr>
            <a:picLocks noChangeAspect="1"/>
          </p:cNvPicPr>
          <p:nvPr/>
        </p:nvPicPr>
        <p:blipFill>
          <a:blip r:embed="rId2"/>
          <a:stretch>
            <a:fillRect/>
          </a:stretch>
        </p:blipFill>
        <p:spPr>
          <a:xfrm>
            <a:off x="0" y="1323772"/>
            <a:ext cx="7996518" cy="4776037"/>
          </a:xfrm>
          <a:prstGeom prst="rect">
            <a:avLst/>
          </a:prstGeom>
        </p:spPr>
      </p:pic>
    </p:spTree>
    <p:extLst>
      <p:ext uri="{BB962C8B-B14F-4D97-AF65-F5344CB8AC3E}">
        <p14:creationId xmlns:p14="http://schemas.microsoft.com/office/powerpoint/2010/main" val="5285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847F-8105-F342-BD7B-6679B0780662}"/>
              </a:ext>
            </a:extLst>
          </p:cNvPr>
          <p:cNvSpPr>
            <a:spLocks noGrp="1"/>
          </p:cNvSpPr>
          <p:nvPr>
            <p:ph type="title"/>
          </p:nvPr>
        </p:nvSpPr>
        <p:spPr/>
        <p:txBody>
          <a:bodyPr/>
          <a:lstStyle/>
          <a:p>
            <a:r>
              <a:rPr lang="en-US" dirty="0">
                <a:solidFill>
                  <a:schemeClr val="tx1"/>
                </a:solidFill>
              </a:rPr>
              <a:t>Drone Image classification</a:t>
            </a:r>
          </a:p>
        </p:txBody>
      </p:sp>
      <p:sp>
        <p:nvSpPr>
          <p:cNvPr id="3" name="Slide Number Placeholder 2">
            <a:extLst>
              <a:ext uri="{FF2B5EF4-FFF2-40B4-BE49-F238E27FC236}">
                <a16:creationId xmlns:a16="http://schemas.microsoft.com/office/drawing/2014/main" id="{F0E1ACDE-C6E2-324D-9DA4-6F8E20C422BB}"/>
              </a:ext>
            </a:extLst>
          </p:cNvPr>
          <p:cNvSpPr>
            <a:spLocks noGrp="1"/>
          </p:cNvSpPr>
          <p:nvPr>
            <p:ph type="sldNum" sz="quarter" idx="10"/>
          </p:nvPr>
        </p:nvSpPr>
        <p:spPr/>
        <p:txBody>
          <a:bodyPr/>
          <a:lstStyle/>
          <a:p>
            <a:fld id="{3FD999D4-B456-9943-89B7-30D56181CE18}" type="slidenum">
              <a:rPr lang="en-US" smtClean="0"/>
              <a:t>18</a:t>
            </a:fld>
            <a:endParaRPr lang="en-US"/>
          </a:p>
        </p:txBody>
      </p:sp>
      <p:sp>
        <p:nvSpPr>
          <p:cNvPr id="4" name="Rectangle 3">
            <a:extLst>
              <a:ext uri="{FF2B5EF4-FFF2-40B4-BE49-F238E27FC236}">
                <a16:creationId xmlns:a16="http://schemas.microsoft.com/office/drawing/2014/main" id="{FB736A76-9AAC-A748-9CF7-DAEC8846511F}"/>
              </a:ext>
            </a:extLst>
          </p:cNvPr>
          <p:cNvSpPr/>
          <p:nvPr/>
        </p:nvSpPr>
        <p:spPr>
          <a:xfrm>
            <a:off x="438570" y="6100772"/>
            <a:ext cx="5779146" cy="369332"/>
          </a:xfrm>
          <a:prstGeom prst="rect">
            <a:avLst/>
          </a:prstGeom>
        </p:spPr>
        <p:txBody>
          <a:bodyPr wrap="none">
            <a:spAutoFit/>
          </a:bodyPr>
          <a:lstStyle/>
          <a:p>
            <a:r>
              <a:rPr lang="en-IN" dirty="0">
                <a:hlinkClick r:id="rId2"/>
              </a:rPr>
              <a:t>https://github.com/IBM/drones-iot-visual-recognition</a:t>
            </a:r>
            <a:endParaRPr lang="en-US" dirty="0"/>
          </a:p>
        </p:txBody>
      </p:sp>
      <p:pic>
        <p:nvPicPr>
          <p:cNvPr id="6" name="Picture 5">
            <a:extLst>
              <a:ext uri="{FF2B5EF4-FFF2-40B4-BE49-F238E27FC236}">
                <a16:creationId xmlns:a16="http://schemas.microsoft.com/office/drawing/2014/main" id="{9C4E700D-751B-BF46-8307-700240FAD920}"/>
              </a:ext>
            </a:extLst>
          </p:cNvPr>
          <p:cNvPicPr>
            <a:picLocks noChangeAspect="1"/>
          </p:cNvPicPr>
          <p:nvPr/>
        </p:nvPicPr>
        <p:blipFill>
          <a:blip r:embed="rId3"/>
          <a:stretch>
            <a:fillRect/>
          </a:stretch>
        </p:blipFill>
        <p:spPr>
          <a:xfrm>
            <a:off x="438570" y="776224"/>
            <a:ext cx="9924630" cy="5032965"/>
          </a:xfrm>
          <a:prstGeom prst="rect">
            <a:avLst/>
          </a:prstGeom>
        </p:spPr>
      </p:pic>
      <p:sp>
        <p:nvSpPr>
          <p:cNvPr id="7" name="Rectangle 6">
            <a:extLst>
              <a:ext uri="{FF2B5EF4-FFF2-40B4-BE49-F238E27FC236}">
                <a16:creationId xmlns:a16="http://schemas.microsoft.com/office/drawing/2014/main" id="{7FF4D7A9-3511-FE41-AB21-E92F852C31A4}"/>
              </a:ext>
            </a:extLst>
          </p:cNvPr>
          <p:cNvSpPr/>
          <p:nvPr/>
        </p:nvSpPr>
        <p:spPr>
          <a:xfrm>
            <a:off x="6435296" y="6111978"/>
            <a:ext cx="5756704" cy="369332"/>
          </a:xfrm>
          <a:prstGeom prst="rect">
            <a:avLst/>
          </a:prstGeom>
        </p:spPr>
        <p:txBody>
          <a:bodyPr wrap="none">
            <a:spAutoFit/>
          </a:bodyPr>
          <a:lstStyle/>
          <a:p>
            <a:r>
              <a:rPr lang="en-IN" dirty="0">
                <a:hlinkClick r:id="rId4"/>
              </a:rPr>
              <a:t>https://github.com/blumareks/ai-visrec-under-10min</a:t>
            </a:r>
            <a:endParaRPr lang="en-US" dirty="0"/>
          </a:p>
        </p:txBody>
      </p:sp>
    </p:spTree>
    <p:extLst>
      <p:ext uri="{BB962C8B-B14F-4D97-AF65-F5344CB8AC3E}">
        <p14:creationId xmlns:p14="http://schemas.microsoft.com/office/powerpoint/2010/main" val="408538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4935-47C1-C249-AA0D-0CF91865FE47}"/>
              </a:ext>
            </a:extLst>
          </p:cNvPr>
          <p:cNvSpPr>
            <a:spLocks noGrp="1"/>
          </p:cNvSpPr>
          <p:nvPr>
            <p:ph type="title"/>
          </p:nvPr>
        </p:nvSpPr>
        <p:spPr/>
        <p:txBody>
          <a:bodyPr/>
          <a:lstStyle/>
          <a:p>
            <a:r>
              <a:rPr lang="en-US" dirty="0">
                <a:solidFill>
                  <a:schemeClr val="tx1"/>
                </a:solidFill>
              </a:rPr>
              <a:t>Image semantic segmentation</a:t>
            </a:r>
          </a:p>
        </p:txBody>
      </p:sp>
      <p:sp>
        <p:nvSpPr>
          <p:cNvPr id="3" name="Slide Number Placeholder 2">
            <a:extLst>
              <a:ext uri="{FF2B5EF4-FFF2-40B4-BE49-F238E27FC236}">
                <a16:creationId xmlns:a16="http://schemas.microsoft.com/office/drawing/2014/main" id="{403F8448-7E87-0447-B08A-84D23A963F3D}"/>
              </a:ext>
            </a:extLst>
          </p:cNvPr>
          <p:cNvSpPr>
            <a:spLocks noGrp="1"/>
          </p:cNvSpPr>
          <p:nvPr>
            <p:ph type="sldNum" sz="quarter" idx="10"/>
          </p:nvPr>
        </p:nvSpPr>
        <p:spPr/>
        <p:txBody>
          <a:bodyPr/>
          <a:lstStyle/>
          <a:p>
            <a:fld id="{3FD999D4-B456-9943-89B7-30D56181CE18}" type="slidenum">
              <a:rPr lang="en-US" smtClean="0"/>
              <a:t>19</a:t>
            </a:fld>
            <a:endParaRPr lang="en-US"/>
          </a:p>
        </p:txBody>
      </p:sp>
      <p:pic>
        <p:nvPicPr>
          <p:cNvPr id="5" name="Picture 4">
            <a:extLst>
              <a:ext uri="{FF2B5EF4-FFF2-40B4-BE49-F238E27FC236}">
                <a16:creationId xmlns:a16="http://schemas.microsoft.com/office/drawing/2014/main" id="{912358C1-4C3F-F645-95F5-7C900EE84268}"/>
              </a:ext>
            </a:extLst>
          </p:cNvPr>
          <p:cNvPicPr>
            <a:picLocks noChangeAspect="1"/>
          </p:cNvPicPr>
          <p:nvPr/>
        </p:nvPicPr>
        <p:blipFill>
          <a:blip r:embed="rId2"/>
          <a:stretch>
            <a:fillRect/>
          </a:stretch>
        </p:blipFill>
        <p:spPr>
          <a:xfrm>
            <a:off x="4619800" y="2514600"/>
            <a:ext cx="7422679" cy="4365812"/>
          </a:xfrm>
          <a:prstGeom prst="rect">
            <a:avLst/>
          </a:prstGeom>
        </p:spPr>
      </p:pic>
      <p:sp>
        <p:nvSpPr>
          <p:cNvPr id="6" name="TextBox 5">
            <a:extLst>
              <a:ext uri="{FF2B5EF4-FFF2-40B4-BE49-F238E27FC236}">
                <a16:creationId xmlns:a16="http://schemas.microsoft.com/office/drawing/2014/main" id="{310C3852-9087-8842-923D-200BC30254E6}"/>
              </a:ext>
            </a:extLst>
          </p:cNvPr>
          <p:cNvSpPr txBox="1"/>
          <p:nvPr/>
        </p:nvSpPr>
        <p:spPr>
          <a:xfrm>
            <a:off x="4276164" y="987874"/>
            <a:ext cx="3639671" cy="646331"/>
          </a:xfrm>
          <a:prstGeom prst="rect">
            <a:avLst/>
          </a:prstGeom>
          <a:noFill/>
        </p:spPr>
        <p:txBody>
          <a:bodyPr wrap="square" rtlCol="0">
            <a:spAutoFit/>
          </a:bodyPr>
          <a:lstStyle/>
          <a:p>
            <a:r>
              <a:rPr lang="en-US" b="1" dirty="0" err="1">
                <a:solidFill>
                  <a:srgbClr val="00B0F0"/>
                </a:solidFill>
              </a:rPr>
              <a:t>ESPNet</a:t>
            </a:r>
            <a:r>
              <a:rPr lang="en-US" b="1" dirty="0">
                <a:solidFill>
                  <a:srgbClr val="00B0F0"/>
                </a:solidFill>
              </a:rPr>
              <a:t> based models good for </a:t>
            </a:r>
            <a:r>
              <a:rPr lang="en-US" b="1" dirty="0" err="1">
                <a:solidFill>
                  <a:srgbClr val="00B0F0"/>
                </a:solidFill>
              </a:rPr>
              <a:t>realtime</a:t>
            </a:r>
            <a:r>
              <a:rPr lang="en-US" b="1" dirty="0">
                <a:solidFill>
                  <a:srgbClr val="00B0F0"/>
                </a:solidFill>
              </a:rPr>
              <a:t> images !!</a:t>
            </a:r>
          </a:p>
        </p:txBody>
      </p:sp>
      <p:sp>
        <p:nvSpPr>
          <p:cNvPr id="7" name="Rectangle 6">
            <a:extLst>
              <a:ext uri="{FF2B5EF4-FFF2-40B4-BE49-F238E27FC236}">
                <a16:creationId xmlns:a16="http://schemas.microsoft.com/office/drawing/2014/main" id="{19B8A64E-92B4-5345-8DED-FFE19939BAF1}"/>
              </a:ext>
            </a:extLst>
          </p:cNvPr>
          <p:cNvSpPr/>
          <p:nvPr/>
        </p:nvSpPr>
        <p:spPr>
          <a:xfrm>
            <a:off x="304800" y="5470016"/>
            <a:ext cx="4112023" cy="400110"/>
          </a:xfrm>
          <a:prstGeom prst="rect">
            <a:avLst/>
          </a:prstGeom>
        </p:spPr>
        <p:txBody>
          <a:bodyPr wrap="none">
            <a:spAutoFit/>
          </a:bodyPr>
          <a:lstStyle/>
          <a:p>
            <a:r>
              <a:rPr lang="en-IN" sz="2000" dirty="0">
                <a:hlinkClick r:id="rId3"/>
              </a:rPr>
              <a:t>https://arxiv.org/abs/1803.06815</a:t>
            </a:r>
            <a:endParaRPr lang="en-US" sz="2000" dirty="0"/>
          </a:p>
        </p:txBody>
      </p:sp>
      <p:sp>
        <p:nvSpPr>
          <p:cNvPr id="8" name="TextBox 7">
            <a:extLst>
              <a:ext uri="{FF2B5EF4-FFF2-40B4-BE49-F238E27FC236}">
                <a16:creationId xmlns:a16="http://schemas.microsoft.com/office/drawing/2014/main" id="{4D51F3B5-C8FE-5347-9860-92AFAC0B73C1}"/>
              </a:ext>
            </a:extLst>
          </p:cNvPr>
          <p:cNvSpPr txBox="1"/>
          <p:nvPr/>
        </p:nvSpPr>
        <p:spPr>
          <a:xfrm>
            <a:off x="304800" y="2079812"/>
            <a:ext cx="397136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Usage for land coverage information.</a:t>
            </a:r>
          </a:p>
          <a:p>
            <a:pPr marL="285750" indent="-285750">
              <a:buFont typeface="Arial" panose="020B0604020202020204" pitchFamily="34" charset="0"/>
              <a:buChar char="•"/>
            </a:pPr>
            <a:r>
              <a:rPr lang="en-US" dirty="0"/>
              <a:t>Can be used for impact assessment , flood prediction etc.,</a:t>
            </a:r>
          </a:p>
        </p:txBody>
      </p:sp>
    </p:spTree>
    <p:extLst>
      <p:ext uri="{BB962C8B-B14F-4D97-AF65-F5344CB8AC3E}">
        <p14:creationId xmlns:p14="http://schemas.microsoft.com/office/powerpoint/2010/main" val="375065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58AF-4366-AF4F-B5B5-5C0BF0A49B9E}"/>
              </a:ext>
            </a:extLst>
          </p:cNvPr>
          <p:cNvSpPr>
            <a:spLocks noGrp="1"/>
          </p:cNvSpPr>
          <p:nvPr>
            <p:ph type="title"/>
          </p:nvPr>
        </p:nvSpPr>
        <p:spPr/>
        <p:txBody>
          <a:bodyPr/>
          <a:lstStyle/>
          <a:p>
            <a:r>
              <a:rPr lang="en-US" dirty="0">
                <a:solidFill>
                  <a:schemeClr val="tx1"/>
                </a:solidFill>
              </a:rPr>
              <a:t>Agenda</a:t>
            </a:r>
          </a:p>
        </p:txBody>
      </p:sp>
      <p:sp>
        <p:nvSpPr>
          <p:cNvPr id="3" name="Slide Number Placeholder 2">
            <a:extLst>
              <a:ext uri="{FF2B5EF4-FFF2-40B4-BE49-F238E27FC236}">
                <a16:creationId xmlns:a16="http://schemas.microsoft.com/office/drawing/2014/main" id="{EEE97C53-35BE-E143-91DC-0E0E80D7F120}"/>
              </a:ext>
            </a:extLst>
          </p:cNvPr>
          <p:cNvSpPr>
            <a:spLocks noGrp="1"/>
          </p:cNvSpPr>
          <p:nvPr>
            <p:ph type="sldNum" sz="quarter" idx="10"/>
          </p:nvPr>
        </p:nvSpPr>
        <p:spPr/>
        <p:txBody>
          <a:bodyPr/>
          <a:lstStyle/>
          <a:p>
            <a:fld id="{3FD999D4-B456-9943-89B7-30D56181CE18}" type="slidenum">
              <a:rPr lang="en-US" smtClean="0"/>
              <a:t>2</a:t>
            </a:fld>
            <a:endParaRPr lang="en-US"/>
          </a:p>
        </p:txBody>
      </p:sp>
      <p:sp>
        <p:nvSpPr>
          <p:cNvPr id="4" name="Footer Placeholder 3">
            <a:extLst>
              <a:ext uri="{FF2B5EF4-FFF2-40B4-BE49-F238E27FC236}">
                <a16:creationId xmlns:a16="http://schemas.microsoft.com/office/drawing/2014/main" id="{D5D6005A-7A4E-C840-BCDD-2DB89A3274C1}"/>
              </a:ext>
            </a:extLst>
          </p:cNvPr>
          <p:cNvSpPr>
            <a:spLocks noGrp="1"/>
          </p:cNvSpPr>
          <p:nvPr>
            <p:ph type="ftr" sz="quarter" idx="11"/>
          </p:nvPr>
        </p:nvSpPr>
        <p:spPr/>
        <p:txBody>
          <a:bodyPr/>
          <a:lstStyle/>
          <a:p>
            <a:r>
              <a:rPr lang="en-US"/>
              <a:t>DOC ID / Month XX, 2018 / © 2018 IBM Corporation</a:t>
            </a:r>
            <a:endParaRPr lang="en-US" dirty="0"/>
          </a:p>
        </p:txBody>
      </p:sp>
      <p:sp>
        <p:nvSpPr>
          <p:cNvPr id="5" name="TextBox 4">
            <a:extLst>
              <a:ext uri="{FF2B5EF4-FFF2-40B4-BE49-F238E27FC236}">
                <a16:creationId xmlns:a16="http://schemas.microsoft.com/office/drawing/2014/main" id="{7C42777C-4A2C-B04A-A16A-9E1738252461}"/>
              </a:ext>
            </a:extLst>
          </p:cNvPr>
          <p:cNvSpPr txBox="1"/>
          <p:nvPr/>
        </p:nvSpPr>
        <p:spPr>
          <a:xfrm>
            <a:off x="627529" y="1494118"/>
            <a:ext cx="7439377"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Need of the society and  its response</a:t>
            </a:r>
          </a:p>
          <a:p>
            <a:pPr marL="285750" indent="-285750">
              <a:buFont typeface="Arial" panose="020B0604020202020204" pitchFamily="34" charset="0"/>
              <a:buChar char="•"/>
            </a:pPr>
            <a:r>
              <a:rPr lang="en-US" sz="2800" dirty="0"/>
              <a:t>2018 winners  solution analysis</a:t>
            </a:r>
          </a:p>
          <a:p>
            <a:pPr marL="285750" indent="-285750">
              <a:buFont typeface="Arial" panose="020B0604020202020204" pitchFamily="34" charset="0"/>
              <a:buChar char="•"/>
            </a:pPr>
            <a:r>
              <a:rPr lang="en-US" sz="2800" dirty="0" err="1"/>
              <a:t>Github</a:t>
            </a:r>
            <a:r>
              <a:rPr lang="en-US" sz="2800" dirty="0"/>
              <a:t> / Code pattern’s  for you</a:t>
            </a:r>
          </a:p>
          <a:p>
            <a:pPr marL="285750" indent="-285750">
              <a:buFont typeface="Arial" panose="020B0604020202020204" pitchFamily="34" charset="0"/>
              <a:buChar char="•"/>
            </a:pPr>
            <a:r>
              <a:rPr lang="en-US" sz="2800" dirty="0"/>
              <a:t>Scope  to leverage research papers</a:t>
            </a:r>
          </a:p>
          <a:p>
            <a:pPr marL="285750" indent="-285750">
              <a:buFont typeface="Arial" panose="020B0604020202020204" pitchFamily="34" charset="0"/>
              <a:buChar char="•"/>
            </a:pPr>
            <a:r>
              <a:rPr lang="en-US" sz="2800" dirty="0"/>
              <a:t>What could be an </a:t>
            </a:r>
            <a:r>
              <a:rPr lang="en-US" sz="2800"/>
              <a:t>effective solution</a:t>
            </a:r>
            <a:endParaRPr lang="en-US" sz="2800" dirty="0"/>
          </a:p>
          <a:p>
            <a:pPr marL="285750" indent="-285750">
              <a:buFont typeface="Arial" panose="020B0604020202020204" pitchFamily="34" charset="0"/>
              <a:buChar char="•"/>
            </a:pPr>
            <a:r>
              <a:rPr lang="en-US" sz="2800" dirty="0"/>
              <a:t>2019 focus</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371551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28DA-D092-1141-B348-845F7283761B}"/>
              </a:ext>
            </a:extLst>
          </p:cNvPr>
          <p:cNvSpPr>
            <a:spLocks noGrp="1"/>
          </p:cNvSpPr>
          <p:nvPr>
            <p:ph type="title"/>
          </p:nvPr>
        </p:nvSpPr>
        <p:spPr>
          <a:xfrm>
            <a:off x="304800" y="376518"/>
            <a:ext cx="11582400" cy="399706"/>
          </a:xfrm>
        </p:spPr>
        <p:txBody>
          <a:bodyPr/>
          <a:lstStyle/>
          <a:p>
            <a:r>
              <a:rPr lang="en-US" dirty="0">
                <a:solidFill>
                  <a:schemeClr val="tx1"/>
                </a:solidFill>
              </a:rPr>
              <a:t>Deep learning model training - ”Experiment” @ Watson Studio</a:t>
            </a:r>
          </a:p>
        </p:txBody>
      </p:sp>
      <p:sp>
        <p:nvSpPr>
          <p:cNvPr id="3" name="Slide Number Placeholder 2">
            <a:extLst>
              <a:ext uri="{FF2B5EF4-FFF2-40B4-BE49-F238E27FC236}">
                <a16:creationId xmlns:a16="http://schemas.microsoft.com/office/drawing/2014/main" id="{72DD3887-ECDE-A141-8C81-E11F08CB7F55}"/>
              </a:ext>
            </a:extLst>
          </p:cNvPr>
          <p:cNvSpPr>
            <a:spLocks noGrp="1"/>
          </p:cNvSpPr>
          <p:nvPr>
            <p:ph type="sldNum" sz="quarter" idx="10"/>
          </p:nvPr>
        </p:nvSpPr>
        <p:spPr/>
        <p:txBody>
          <a:bodyPr/>
          <a:lstStyle/>
          <a:p>
            <a:fld id="{3FD999D4-B456-9943-89B7-30D56181CE18}" type="slidenum">
              <a:rPr lang="en-US" smtClean="0"/>
              <a:t>20</a:t>
            </a:fld>
            <a:endParaRPr lang="en-US"/>
          </a:p>
        </p:txBody>
      </p:sp>
      <p:pic>
        <p:nvPicPr>
          <p:cNvPr id="5" name="DDL_resnet.mov">
            <a:hlinkClick r:id="" action="ppaction://media"/>
            <a:extLst>
              <a:ext uri="{FF2B5EF4-FFF2-40B4-BE49-F238E27FC236}">
                <a16:creationId xmlns:a16="http://schemas.microsoft.com/office/drawing/2014/main" id="{000E042A-A77C-E345-9A8C-C5208E79E7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41400"/>
            <a:ext cx="12192000" cy="5816600"/>
          </a:xfrm>
          <a:prstGeom prst="rect">
            <a:avLst/>
          </a:prstGeom>
        </p:spPr>
      </p:pic>
    </p:spTree>
    <p:extLst>
      <p:ext uri="{BB962C8B-B14F-4D97-AF65-F5344CB8AC3E}">
        <p14:creationId xmlns:p14="http://schemas.microsoft.com/office/powerpoint/2010/main" val="351655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7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6E9D-376C-7843-B3F3-8B58337C4DF3}"/>
              </a:ext>
            </a:extLst>
          </p:cNvPr>
          <p:cNvSpPr>
            <a:spLocks noGrp="1"/>
          </p:cNvSpPr>
          <p:nvPr>
            <p:ph type="title"/>
          </p:nvPr>
        </p:nvSpPr>
        <p:spPr>
          <a:xfrm>
            <a:off x="304799" y="268223"/>
            <a:ext cx="6185647" cy="1112341"/>
          </a:xfrm>
        </p:spPr>
        <p:txBody>
          <a:bodyPr/>
          <a:lstStyle/>
          <a:p>
            <a:r>
              <a:rPr lang="en-US" dirty="0">
                <a:solidFill>
                  <a:schemeClr val="tx1"/>
                </a:solidFill>
              </a:rPr>
              <a:t>2019 – Emphasize is on healthcare</a:t>
            </a:r>
          </a:p>
        </p:txBody>
      </p:sp>
      <p:sp>
        <p:nvSpPr>
          <p:cNvPr id="3" name="Slide Number Placeholder 2">
            <a:extLst>
              <a:ext uri="{FF2B5EF4-FFF2-40B4-BE49-F238E27FC236}">
                <a16:creationId xmlns:a16="http://schemas.microsoft.com/office/drawing/2014/main" id="{9B82EBA3-0D82-4E47-B533-1F00D0B9674E}"/>
              </a:ext>
            </a:extLst>
          </p:cNvPr>
          <p:cNvSpPr>
            <a:spLocks noGrp="1"/>
          </p:cNvSpPr>
          <p:nvPr>
            <p:ph type="sldNum" sz="quarter" idx="10"/>
          </p:nvPr>
        </p:nvSpPr>
        <p:spPr/>
        <p:txBody>
          <a:bodyPr/>
          <a:lstStyle/>
          <a:p>
            <a:fld id="{3FD999D4-B456-9943-89B7-30D56181CE18}" type="slidenum">
              <a:rPr lang="en-US" smtClean="0"/>
              <a:t>21</a:t>
            </a:fld>
            <a:endParaRPr lang="en-US"/>
          </a:p>
        </p:txBody>
      </p:sp>
      <p:sp>
        <p:nvSpPr>
          <p:cNvPr id="4" name="Rectangle 3">
            <a:extLst>
              <a:ext uri="{FF2B5EF4-FFF2-40B4-BE49-F238E27FC236}">
                <a16:creationId xmlns:a16="http://schemas.microsoft.com/office/drawing/2014/main" id="{2EF54543-5BCC-F549-8D3C-B99C5418B7F8}"/>
              </a:ext>
            </a:extLst>
          </p:cNvPr>
          <p:cNvSpPr/>
          <p:nvPr/>
        </p:nvSpPr>
        <p:spPr>
          <a:xfrm>
            <a:off x="394447" y="1770903"/>
            <a:ext cx="11797553" cy="1938992"/>
          </a:xfrm>
          <a:prstGeom prst="rect">
            <a:avLst/>
          </a:prstGeom>
        </p:spPr>
        <p:txBody>
          <a:bodyPr wrap="square">
            <a:spAutoFit/>
          </a:bodyPr>
          <a:lstStyle/>
          <a:p>
            <a:r>
              <a:rPr lang="en-IN" sz="2400" i="1" dirty="0">
                <a:solidFill>
                  <a:srgbClr val="00AEEF"/>
                </a:solidFill>
                <a:latin typeface="museo-slab"/>
              </a:rPr>
              <a:t>Water is critical to Ebola treatment,” recalls </a:t>
            </a:r>
            <a:r>
              <a:rPr lang="en-IN" sz="2400" i="1" dirty="0" err="1">
                <a:solidFill>
                  <a:srgbClr val="00AEEF"/>
                </a:solidFill>
                <a:latin typeface="museo-slab"/>
              </a:rPr>
              <a:t>Dr.</a:t>
            </a:r>
            <a:r>
              <a:rPr lang="en-IN" sz="2400" i="1" dirty="0">
                <a:solidFill>
                  <a:srgbClr val="00AEEF"/>
                </a:solidFill>
                <a:latin typeface="museo-slab"/>
              </a:rPr>
              <a:t> Adam Levine, an Ebola specialist and emergency medicine physician who helped lead the International Medical Corps response in West Africa. “With resources at the site being limited, and with trucking water into such a remote area very difficult, we had only one option. Before we could take in patients, we had to drill our own boreholes.”</a:t>
            </a:r>
            <a:endParaRPr lang="en-US" sz="2400" dirty="0"/>
          </a:p>
        </p:txBody>
      </p:sp>
      <p:sp>
        <p:nvSpPr>
          <p:cNvPr id="5" name="TextBox 4">
            <a:extLst>
              <a:ext uri="{FF2B5EF4-FFF2-40B4-BE49-F238E27FC236}">
                <a16:creationId xmlns:a16="http://schemas.microsoft.com/office/drawing/2014/main" id="{C33B42FF-575D-0146-BB0A-F8769988E9BF}"/>
              </a:ext>
            </a:extLst>
          </p:cNvPr>
          <p:cNvSpPr txBox="1"/>
          <p:nvPr/>
        </p:nvSpPr>
        <p:spPr>
          <a:xfrm>
            <a:off x="4876799" y="239618"/>
            <a:ext cx="6920753" cy="1508105"/>
          </a:xfrm>
          <a:prstGeom prst="rect">
            <a:avLst/>
          </a:prstGeom>
          <a:noFill/>
        </p:spPr>
        <p:txBody>
          <a:bodyPr wrap="square" rtlCol="0">
            <a:spAutoFit/>
          </a:bodyPr>
          <a:lstStyle/>
          <a:p>
            <a:r>
              <a:rPr lang="en-IN" sz="2800" dirty="0">
                <a:solidFill>
                  <a:schemeClr val="accent3"/>
                </a:solidFill>
              </a:rPr>
              <a:t>Water, Sanitation and Hygiene: Essential for Disease Control in Emergencies</a:t>
            </a:r>
          </a:p>
          <a:p>
            <a:r>
              <a:rPr lang="en-US" sz="3600" dirty="0">
                <a:solidFill>
                  <a:schemeClr val="accent3"/>
                </a:solidFill>
              </a:rPr>
              <a:t>!!</a:t>
            </a:r>
            <a:endParaRPr lang="en-US" sz="3200" dirty="0">
              <a:solidFill>
                <a:schemeClr val="accent3"/>
              </a:solidFill>
            </a:endParaRPr>
          </a:p>
        </p:txBody>
      </p:sp>
      <p:pic>
        <p:nvPicPr>
          <p:cNvPr id="7" name="Picture 6">
            <a:extLst>
              <a:ext uri="{FF2B5EF4-FFF2-40B4-BE49-F238E27FC236}">
                <a16:creationId xmlns:a16="http://schemas.microsoft.com/office/drawing/2014/main" id="{BE1E09D9-1753-B14B-8874-D343AED36849}"/>
              </a:ext>
            </a:extLst>
          </p:cNvPr>
          <p:cNvPicPr>
            <a:picLocks noChangeAspect="1"/>
          </p:cNvPicPr>
          <p:nvPr/>
        </p:nvPicPr>
        <p:blipFill>
          <a:blip r:embed="rId2"/>
          <a:stretch>
            <a:fillRect/>
          </a:stretch>
        </p:blipFill>
        <p:spPr>
          <a:xfrm>
            <a:off x="7194550" y="3538445"/>
            <a:ext cx="3898900" cy="3149600"/>
          </a:xfrm>
          <a:prstGeom prst="rect">
            <a:avLst/>
          </a:prstGeom>
        </p:spPr>
      </p:pic>
      <p:sp>
        <p:nvSpPr>
          <p:cNvPr id="8" name="TextBox 7">
            <a:extLst>
              <a:ext uri="{FF2B5EF4-FFF2-40B4-BE49-F238E27FC236}">
                <a16:creationId xmlns:a16="http://schemas.microsoft.com/office/drawing/2014/main" id="{93BEB76E-DECD-0B4D-9287-AAD9D5846A90}"/>
              </a:ext>
            </a:extLst>
          </p:cNvPr>
          <p:cNvSpPr txBox="1"/>
          <p:nvPr/>
        </p:nvSpPr>
        <p:spPr>
          <a:xfrm>
            <a:off x="609600" y="5683620"/>
            <a:ext cx="4267200" cy="646331"/>
          </a:xfrm>
          <a:prstGeom prst="rect">
            <a:avLst/>
          </a:prstGeom>
          <a:noFill/>
        </p:spPr>
        <p:txBody>
          <a:bodyPr wrap="square" rtlCol="0">
            <a:spAutoFit/>
          </a:bodyPr>
          <a:lstStyle/>
          <a:p>
            <a:r>
              <a:rPr lang="en-IN" dirty="0">
                <a:hlinkClick r:id="rId3"/>
              </a:rPr>
              <a:t>https://internationalmedicalcorps.org/stories-and-news/</a:t>
            </a:r>
            <a:endParaRPr lang="en-US" dirty="0"/>
          </a:p>
        </p:txBody>
      </p:sp>
    </p:spTree>
    <p:extLst>
      <p:ext uri="{BB962C8B-B14F-4D97-AF65-F5344CB8AC3E}">
        <p14:creationId xmlns:p14="http://schemas.microsoft.com/office/powerpoint/2010/main" val="8536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6E9D-376C-7843-B3F3-8B58337C4DF3}"/>
              </a:ext>
            </a:extLst>
          </p:cNvPr>
          <p:cNvSpPr>
            <a:spLocks noGrp="1"/>
          </p:cNvSpPr>
          <p:nvPr>
            <p:ph type="title"/>
          </p:nvPr>
        </p:nvSpPr>
        <p:spPr>
          <a:xfrm>
            <a:off x="304799" y="268223"/>
            <a:ext cx="6185647" cy="1112341"/>
          </a:xfrm>
        </p:spPr>
        <p:txBody>
          <a:bodyPr/>
          <a:lstStyle/>
          <a:p>
            <a:r>
              <a:rPr lang="en-US" dirty="0">
                <a:solidFill>
                  <a:schemeClr val="tx1"/>
                </a:solidFill>
              </a:rPr>
              <a:t>2019 – Emphasize is on healthcare</a:t>
            </a:r>
          </a:p>
        </p:txBody>
      </p:sp>
      <p:sp>
        <p:nvSpPr>
          <p:cNvPr id="3" name="Slide Number Placeholder 2">
            <a:extLst>
              <a:ext uri="{FF2B5EF4-FFF2-40B4-BE49-F238E27FC236}">
                <a16:creationId xmlns:a16="http://schemas.microsoft.com/office/drawing/2014/main" id="{9B82EBA3-0D82-4E47-B533-1F00D0B9674E}"/>
              </a:ext>
            </a:extLst>
          </p:cNvPr>
          <p:cNvSpPr>
            <a:spLocks noGrp="1"/>
          </p:cNvSpPr>
          <p:nvPr>
            <p:ph type="sldNum" sz="quarter" idx="10"/>
          </p:nvPr>
        </p:nvSpPr>
        <p:spPr/>
        <p:txBody>
          <a:bodyPr/>
          <a:lstStyle/>
          <a:p>
            <a:fld id="{3FD999D4-B456-9943-89B7-30D56181CE18}" type="slidenum">
              <a:rPr lang="en-US" smtClean="0"/>
              <a:t>22</a:t>
            </a:fld>
            <a:endParaRPr lang="en-US"/>
          </a:p>
        </p:txBody>
      </p:sp>
      <p:sp>
        <p:nvSpPr>
          <p:cNvPr id="4" name="Rectangle 3">
            <a:extLst>
              <a:ext uri="{FF2B5EF4-FFF2-40B4-BE49-F238E27FC236}">
                <a16:creationId xmlns:a16="http://schemas.microsoft.com/office/drawing/2014/main" id="{2EF54543-5BCC-F549-8D3C-B99C5418B7F8}"/>
              </a:ext>
            </a:extLst>
          </p:cNvPr>
          <p:cNvSpPr/>
          <p:nvPr/>
        </p:nvSpPr>
        <p:spPr>
          <a:xfrm>
            <a:off x="394447" y="1380564"/>
            <a:ext cx="11797553" cy="830997"/>
          </a:xfrm>
          <a:prstGeom prst="rect">
            <a:avLst/>
          </a:prstGeom>
        </p:spPr>
        <p:txBody>
          <a:bodyPr wrap="square">
            <a:spAutoFit/>
          </a:bodyPr>
          <a:lstStyle/>
          <a:p>
            <a:r>
              <a:rPr lang="en-IN" sz="2400" dirty="0">
                <a:solidFill>
                  <a:schemeClr val="accent1"/>
                </a:solidFill>
              </a:rPr>
              <a:t>midwives can  make the difference between mothers and </a:t>
            </a:r>
            <a:r>
              <a:rPr lang="en-IN" sz="2400" dirty="0" err="1">
                <a:solidFill>
                  <a:schemeClr val="accent1"/>
                </a:solidFill>
              </a:rPr>
              <a:t>newborn</a:t>
            </a:r>
            <a:r>
              <a:rPr lang="en-IN" sz="2400" dirty="0">
                <a:solidFill>
                  <a:schemeClr val="accent1"/>
                </a:solidFill>
              </a:rPr>
              <a:t> babies thriving—or dying.</a:t>
            </a:r>
            <a:endParaRPr lang="en-US" sz="3200" dirty="0">
              <a:solidFill>
                <a:schemeClr val="accent1"/>
              </a:solidFill>
            </a:endParaRPr>
          </a:p>
        </p:txBody>
      </p:sp>
      <p:sp>
        <p:nvSpPr>
          <p:cNvPr id="5" name="TextBox 4">
            <a:extLst>
              <a:ext uri="{FF2B5EF4-FFF2-40B4-BE49-F238E27FC236}">
                <a16:creationId xmlns:a16="http://schemas.microsoft.com/office/drawing/2014/main" id="{C33B42FF-575D-0146-BB0A-F8769988E9BF}"/>
              </a:ext>
            </a:extLst>
          </p:cNvPr>
          <p:cNvSpPr txBox="1"/>
          <p:nvPr/>
        </p:nvSpPr>
        <p:spPr>
          <a:xfrm>
            <a:off x="6096000" y="239618"/>
            <a:ext cx="5289176" cy="1077218"/>
          </a:xfrm>
          <a:prstGeom prst="rect">
            <a:avLst/>
          </a:prstGeom>
          <a:noFill/>
        </p:spPr>
        <p:txBody>
          <a:bodyPr wrap="square" rtlCol="0">
            <a:spAutoFit/>
          </a:bodyPr>
          <a:lstStyle/>
          <a:p>
            <a:r>
              <a:rPr lang="en-US" sz="3200" dirty="0">
                <a:solidFill>
                  <a:schemeClr val="accent3"/>
                </a:solidFill>
              </a:rPr>
              <a:t>Midwives Matter – Provide first line Emergency care !!</a:t>
            </a:r>
          </a:p>
        </p:txBody>
      </p:sp>
      <p:pic>
        <p:nvPicPr>
          <p:cNvPr id="8" name="Picture 7">
            <a:extLst>
              <a:ext uri="{FF2B5EF4-FFF2-40B4-BE49-F238E27FC236}">
                <a16:creationId xmlns:a16="http://schemas.microsoft.com/office/drawing/2014/main" id="{B6C7AA64-2A63-2445-8C14-9E40E733D7E7}"/>
              </a:ext>
            </a:extLst>
          </p:cNvPr>
          <p:cNvPicPr>
            <a:picLocks noChangeAspect="1"/>
          </p:cNvPicPr>
          <p:nvPr/>
        </p:nvPicPr>
        <p:blipFill>
          <a:blip r:embed="rId2"/>
          <a:stretch>
            <a:fillRect/>
          </a:stretch>
        </p:blipFill>
        <p:spPr>
          <a:xfrm>
            <a:off x="6205630" y="2636911"/>
            <a:ext cx="5069915" cy="3373045"/>
          </a:xfrm>
          <a:prstGeom prst="rect">
            <a:avLst/>
          </a:prstGeom>
        </p:spPr>
      </p:pic>
      <p:sp>
        <p:nvSpPr>
          <p:cNvPr id="9" name="TextBox 8">
            <a:extLst>
              <a:ext uri="{FF2B5EF4-FFF2-40B4-BE49-F238E27FC236}">
                <a16:creationId xmlns:a16="http://schemas.microsoft.com/office/drawing/2014/main" id="{16188503-3F89-F441-A1C5-A89E57CFD5A1}"/>
              </a:ext>
            </a:extLst>
          </p:cNvPr>
          <p:cNvSpPr txBox="1"/>
          <p:nvPr/>
        </p:nvSpPr>
        <p:spPr>
          <a:xfrm>
            <a:off x="394447" y="5558118"/>
            <a:ext cx="3962400" cy="646331"/>
          </a:xfrm>
          <a:prstGeom prst="rect">
            <a:avLst/>
          </a:prstGeom>
          <a:noFill/>
        </p:spPr>
        <p:txBody>
          <a:bodyPr wrap="square" rtlCol="0">
            <a:spAutoFit/>
          </a:bodyPr>
          <a:lstStyle/>
          <a:p>
            <a:r>
              <a:rPr lang="en-IN" dirty="0">
                <a:hlinkClick r:id="rId3"/>
              </a:rPr>
              <a:t>https://internationalmedicalcorps.org/stories-and-news/</a:t>
            </a:r>
            <a:endParaRPr lang="en-US" dirty="0"/>
          </a:p>
        </p:txBody>
      </p:sp>
    </p:spTree>
    <p:extLst>
      <p:ext uri="{BB962C8B-B14F-4D97-AF65-F5344CB8AC3E}">
        <p14:creationId xmlns:p14="http://schemas.microsoft.com/office/powerpoint/2010/main" val="2908813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C6E9D-376C-7843-B3F3-8B58337C4DF3}"/>
              </a:ext>
            </a:extLst>
          </p:cNvPr>
          <p:cNvSpPr>
            <a:spLocks noGrp="1"/>
          </p:cNvSpPr>
          <p:nvPr>
            <p:ph type="title"/>
          </p:nvPr>
        </p:nvSpPr>
        <p:spPr>
          <a:xfrm>
            <a:off x="304799" y="268223"/>
            <a:ext cx="6185647" cy="1112341"/>
          </a:xfrm>
        </p:spPr>
        <p:txBody>
          <a:bodyPr/>
          <a:lstStyle/>
          <a:p>
            <a:r>
              <a:rPr lang="en-US" dirty="0">
                <a:solidFill>
                  <a:schemeClr val="tx1"/>
                </a:solidFill>
              </a:rPr>
              <a:t>2019 – Emphasize is on healthcare</a:t>
            </a:r>
          </a:p>
        </p:txBody>
      </p:sp>
      <p:sp>
        <p:nvSpPr>
          <p:cNvPr id="3" name="Slide Number Placeholder 2">
            <a:extLst>
              <a:ext uri="{FF2B5EF4-FFF2-40B4-BE49-F238E27FC236}">
                <a16:creationId xmlns:a16="http://schemas.microsoft.com/office/drawing/2014/main" id="{9B82EBA3-0D82-4E47-B533-1F00D0B9674E}"/>
              </a:ext>
            </a:extLst>
          </p:cNvPr>
          <p:cNvSpPr>
            <a:spLocks noGrp="1"/>
          </p:cNvSpPr>
          <p:nvPr>
            <p:ph type="sldNum" sz="quarter" idx="10"/>
          </p:nvPr>
        </p:nvSpPr>
        <p:spPr/>
        <p:txBody>
          <a:bodyPr/>
          <a:lstStyle/>
          <a:p>
            <a:fld id="{3FD999D4-B456-9943-89B7-30D56181CE18}" type="slidenum">
              <a:rPr lang="en-US" smtClean="0"/>
              <a:t>23</a:t>
            </a:fld>
            <a:endParaRPr lang="en-US"/>
          </a:p>
        </p:txBody>
      </p:sp>
      <p:sp>
        <p:nvSpPr>
          <p:cNvPr id="4" name="Rectangle 3">
            <a:extLst>
              <a:ext uri="{FF2B5EF4-FFF2-40B4-BE49-F238E27FC236}">
                <a16:creationId xmlns:a16="http://schemas.microsoft.com/office/drawing/2014/main" id="{2EF54543-5BCC-F549-8D3C-B99C5418B7F8}"/>
              </a:ext>
            </a:extLst>
          </p:cNvPr>
          <p:cNvSpPr/>
          <p:nvPr/>
        </p:nvSpPr>
        <p:spPr>
          <a:xfrm>
            <a:off x="394447" y="1380564"/>
            <a:ext cx="11797553" cy="830997"/>
          </a:xfrm>
          <a:prstGeom prst="rect">
            <a:avLst/>
          </a:prstGeom>
        </p:spPr>
        <p:txBody>
          <a:bodyPr wrap="square">
            <a:spAutoFit/>
          </a:bodyPr>
          <a:lstStyle/>
          <a:p>
            <a:r>
              <a:rPr lang="en-IN" sz="2400" dirty="0">
                <a:solidFill>
                  <a:schemeClr val="accent1"/>
                </a:solidFill>
              </a:rPr>
              <a:t>When cholera starts spreading, it can be difficult to control. Outbreaks usually happen when a country’s health, hygiene, and water systems break down</a:t>
            </a:r>
            <a:endParaRPr lang="en-US" sz="4000" dirty="0">
              <a:solidFill>
                <a:schemeClr val="accent1"/>
              </a:solidFill>
            </a:endParaRPr>
          </a:p>
        </p:txBody>
      </p:sp>
      <p:sp>
        <p:nvSpPr>
          <p:cNvPr id="5" name="TextBox 4">
            <a:extLst>
              <a:ext uri="{FF2B5EF4-FFF2-40B4-BE49-F238E27FC236}">
                <a16:creationId xmlns:a16="http://schemas.microsoft.com/office/drawing/2014/main" id="{C33B42FF-575D-0146-BB0A-F8769988E9BF}"/>
              </a:ext>
            </a:extLst>
          </p:cNvPr>
          <p:cNvSpPr txBox="1"/>
          <p:nvPr/>
        </p:nvSpPr>
        <p:spPr>
          <a:xfrm>
            <a:off x="6096000" y="239618"/>
            <a:ext cx="5289176" cy="584775"/>
          </a:xfrm>
          <a:prstGeom prst="rect">
            <a:avLst/>
          </a:prstGeom>
          <a:noFill/>
        </p:spPr>
        <p:txBody>
          <a:bodyPr wrap="square" rtlCol="0">
            <a:spAutoFit/>
          </a:bodyPr>
          <a:lstStyle/>
          <a:p>
            <a:r>
              <a:rPr lang="en-US" sz="3200" dirty="0">
                <a:solidFill>
                  <a:schemeClr val="accent3"/>
                </a:solidFill>
              </a:rPr>
              <a:t>Cholera Outbreak !!</a:t>
            </a:r>
          </a:p>
        </p:txBody>
      </p:sp>
      <p:pic>
        <p:nvPicPr>
          <p:cNvPr id="8" name="Picture 7">
            <a:extLst>
              <a:ext uri="{FF2B5EF4-FFF2-40B4-BE49-F238E27FC236}">
                <a16:creationId xmlns:a16="http://schemas.microsoft.com/office/drawing/2014/main" id="{B6C7AA64-2A63-2445-8C14-9E40E733D7E7}"/>
              </a:ext>
            </a:extLst>
          </p:cNvPr>
          <p:cNvPicPr>
            <a:picLocks noChangeAspect="1"/>
          </p:cNvPicPr>
          <p:nvPr/>
        </p:nvPicPr>
        <p:blipFill>
          <a:blip r:embed="rId2"/>
          <a:stretch>
            <a:fillRect/>
          </a:stretch>
        </p:blipFill>
        <p:spPr>
          <a:xfrm>
            <a:off x="6205630" y="2636911"/>
            <a:ext cx="5069915" cy="3373045"/>
          </a:xfrm>
          <a:prstGeom prst="rect">
            <a:avLst/>
          </a:prstGeom>
        </p:spPr>
      </p:pic>
      <p:sp>
        <p:nvSpPr>
          <p:cNvPr id="9" name="TextBox 8">
            <a:extLst>
              <a:ext uri="{FF2B5EF4-FFF2-40B4-BE49-F238E27FC236}">
                <a16:creationId xmlns:a16="http://schemas.microsoft.com/office/drawing/2014/main" id="{16188503-3F89-F441-A1C5-A89E57CFD5A1}"/>
              </a:ext>
            </a:extLst>
          </p:cNvPr>
          <p:cNvSpPr txBox="1"/>
          <p:nvPr/>
        </p:nvSpPr>
        <p:spPr>
          <a:xfrm>
            <a:off x="394447" y="5558118"/>
            <a:ext cx="3962400" cy="646331"/>
          </a:xfrm>
          <a:prstGeom prst="rect">
            <a:avLst/>
          </a:prstGeom>
          <a:noFill/>
        </p:spPr>
        <p:txBody>
          <a:bodyPr wrap="square" rtlCol="0">
            <a:spAutoFit/>
          </a:bodyPr>
          <a:lstStyle/>
          <a:p>
            <a:r>
              <a:rPr lang="en-IN" dirty="0">
                <a:hlinkClick r:id="rId3"/>
              </a:rPr>
              <a:t>https://internationalmedicalcorps.org/stories-and-news/</a:t>
            </a:r>
            <a:endParaRPr lang="en-US" dirty="0"/>
          </a:p>
        </p:txBody>
      </p:sp>
      <p:sp>
        <p:nvSpPr>
          <p:cNvPr id="6" name="Rectangle 5">
            <a:extLst>
              <a:ext uri="{FF2B5EF4-FFF2-40B4-BE49-F238E27FC236}">
                <a16:creationId xmlns:a16="http://schemas.microsoft.com/office/drawing/2014/main" id="{DA3507A5-E04B-A647-A985-07B74BEF2AC0}"/>
              </a:ext>
            </a:extLst>
          </p:cNvPr>
          <p:cNvSpPr/>
          <p:nvPr/>
        </p:nvSpPr>
        <p:spPr>
          <a:xfrm>
            <a:off x="197222" y="3007676"/>
            <a:ext cx="4930589" cy="1569660"/>
          </a:xfrm>
          <a:prstGeom prst="rect">
            <a:avLst/>
          </a:prstGeom>
        </p:spPr>
        <p:txBody>
          <a:bodyPr wrap="square">
            <a:spAutoFit/>
          </a:bodyPr>
          <a:lstStyle/>
          <a:p>
            <a:r>
              <a:rPr lang="en-IN" sz="2400" dirty="0">
                <a:solidFill>
                  <a:schemeClr val="accent1"/>
                </a:solidFill>
                <a:latin typeface="Balto"/>
              </a:rPr>
              <a:t>The good news is that if people are treated quickly with rehydration solutions (and sometimes, antibiotics), cholera is survivable. </a:t>
            </a:r>
            <a:endParaRPr lang="en-US" sz="2400" dirty="0">
              <a:solidFill>
                <a:schemeClr val="accent1"/>
              </a:solidFill>
            </a:endParaRPr>
          </a:p>
        </p:txBody>
      </p:sp>
    </p:spTree>
    <p:extLst>
      <p:ext uri="{BB962C8B-B14F-4D97-AF65-F5344CB8AC3E}">
        <p14:creationId xmlns:p14="http://schemas.microsoft.com/office/powerpoint/2010/main" val="3304841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9BA-2F76-7D4A-B163-CF902707A5F4}"/>
              </a:ext>
            </a:extLst>
          </p:cNvPr>
          <p:cNvSpPr>
            <a:spLocks noGrp="1"/>
          </p:cNvSpPr>
          <p:nvPr>
            <p:ph type="title"/>
          </p:nvPr>
        </p:nvSpPr>
        <p:spPr>
          <a:xfrm>
            <a:off x="304800" y="268224"/>
            <a:ext cx="11331388" cy="508000"/>
          </a:xfrm>
        </p:spPr>
        <p:txBody>
          <a:bodyPr/>
          <a:lstStyle/>
          <a:p>
            <a:r>
              <a:rPr lang="en-US" dirty="0">
                <a:solidFill>
                  <a:schemeClr val="tx1"/>
                </a:solidFill>
              </a:rPr>
              <a:t>Key  Code patterns -&gt; </a:t>
            </a:r>
            <a:r>
              <a:rPr lang="en-IN" dirty="0">
                <a:hlinkClick r:id="rId4"/>
              </a:rPr>
              <a:t>https://github.com/derekteay/call-for-code-top-patterns</a:t>
            </a:r>
            <a:endParaRPr lang="en-US" dirty="0"/>
          </a:p>
        </p:txBody>
      </p:sp>
      <p:sp>
        <p:nvSpPr>
          <p:cNvPr id="3" name="Slide Number Placeholder 2">
            <a:extLst>
              <a:ext uri="{FF2B5EF4-FFF2-40B4-BE49-F238E27FC236}">
                <a16:creationId xmlns:a16="http://schemas.microsoft.com/office/drawing/2014/main" id="{94C521EF-D344-E44F-8BD2-4FAA6101B15C}"/>
              </a:ext>
            </a:extLst>
          </p:cNvPr>
          <p:cNvSpPr>
            <a:spLocks noGrp="1"/>
          </p:cNvSpPr>
          <p:nvPr>
            <p:ph type="sldNum" sz="quarter" idx="10"/>
          </p:nvPr>
        </p:nvSpPr>
        <p:spPr/>
        <p:txBody>
          <a:bodyPr/>
          <a:lstStyle/>
          <a:p>
            <a:fld id="{3FD999D4-B456-9943-89B7-30D56181CE18}" type="slidenum">
              <a:rPr lang="en-US" smtClean="0"/>
              <a:t>24</a:t>
            </a:fld>
            <a:endParaRPr lang="en-US"/>
          </a:p>
        </p:txBody>
      </p:sp>
      <p:pic>
        <p:nvPicPr>
          <p:cNvPr id="4" name="cfc_top_cp1.mov">
            <a:hlinkClick r:id="" action="ppaction://media"/>
            <a:extLst>
              <a:ext uri="{FF2B5EF4-FFF2-40B4-BE49-F238E27FC236}">
                <a16:creationId xmlns:a16="http://schemas.microsoft.com/office/drawing/2014/main" id="{99C63052-E60E-444A-B0D6-C3D49625D0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8893" y="1290918"/>
            <a:ext cx="11076081" cy="5567082"/>
          </a:xfrm>
          <a:prstGeom prst="rect">
            <a:avLst/>
          </a:prstGeom>
        </p:spPr>
      </p:pic>
    </p:spTree>
    <p:extLst>
      <p:ext uri="{BB962C8B-B14F-4D97-AF65-F5344CB8AC3E}">
        <p14:creationId xmlns:p14="http://schemas.microsoft.com/office/powerpoint/2010/main" val="412222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2B2E-3F0A-4649-B03C-18778AC60A2D}"/>
              </a:ext>
            </a:extLst>
          </p:cNvPr>
          <p:cNvSpPr>
            <a:spLocks noGrp="1"/>
          </p:cNvSpPr>
          <p:nvPr>
            <p:ph type="title"/>
          </p:nvPr>
        </p:nvSpPr>
        <p:spPr>
          <a:xfrm>
            <a:off x="304800" y="268224"/>
            <a:ext cx="10058400" cy="508000"/>
          </a:xfrm>
        </p:spPr>
        <p:txBody>
          <a:bodyPr/>
          <a:lstStyle/>
          <a:p>
            <a:r>
              <a:rPr lang="en-US" dirty="0">
                <a:solidFill>
                  <a:schemeClr val="tx1"/>
                </a:solidFill>
              </a:rPr>
              <a:t>Practical , Effective and High quality Solution</a:t>
            </a:r>
          </a:p>
        </p:txBody>
      </p:sp>
      <p:sp>
        <p:nvSpPr>
          <p:cNvPr id="3" name="Slide Number Placeholder 2">
            <a:extLst>
              <a:ext uri="{FF2B5EF4-FFF2-40B4-BE49-F238E27FC236}">
                <a16:creationId xmlns:a16="http://schemas.microsoft.com/office/drawing/2014/main" id="{4CCBE4F8-07E0-4B42-9B8C-FB1DF35CD404}"/>
              </a:ext>
            </a:extLst>
          </p:cNvPr>
          <p:cNvSpPr>
            <a:spLocks noGrp="1"/>
          </p:cNvSpPr>
          <p:nvPr>
            <p:ph type="sldNum" sz="quarter" idx="10"/>
          </p:nvPr>
        </p:nvSpPr>
        <p:spPr/>
        <p:txBody>
          <a:bodyPr/>
          <a:lstStyle/>
          <a:p>
            <a:fld id="{3FD999D4-B456-9943-89B7-30D56181CE18}" type="slidenum">
              <a:rPr lang="en-US" smtClean="0"/>
              <a:t>25</a:t>
            </a:fld>
            <a:endParaRPr lang="en-US"/>
          </a:p>
        </p:txBody>
      </p:sp>
      <p:sp>
        <p:nvSpPr>
          <p:cNvPr id="4" name="TextBox 3">
            <a:extLst>
              <a:ext uri="{FF2B5EF4-FFF2-40B4-BE49-F238E27FC236}">
                <a16:creationId xmlns:a16="http://schemas.microsoft.com/office/drawing/2014/main" id="{E21432E6-604A-CE46-80D7-25B3D876403C}"/>
              </a:ext>
            </a:extLst>
          </p:cNvPr>
          <p:cNvSpPr txBox="1"/>
          <p:nvPr/>
        </p:nvSpPr>
        <p:spPr>
          <a:xfrm>
            <a:off x="304800" y="1559859"/>
            <a:ext cx="11062447" cy="3970318"/>
          </a:xfrm>
          <a:prstGeom prst="rect">
            <a:avLst/>
          </a:prstGeom>
          <a:noFill/>
        </p:spPr>
        <p:txBody>
          <a:bodyPr wrap="square" rtlCol="0">
            <a:spAutoFit/>
          </a:bodyPr>
          <a:lstStyle/>
          <a:p>
            <a:r>
              <a:rPr lang="en-US" dirty="0"/>
              <a:t>Pattern from Last year submission:</a:t>
            </a:r>
          </a:p>
          <a:p>
            <a:endParaRPr lang="en-US" dirty="0"/>
          </a:p>
          <a:p>
            <a:r>
              <a:rPr lang="en-US" dirty="0"/>
              <a:t>-&gt; Project Owl  Trigger point -&gt; Hardware and Software,  Solution to First Responders</a:t>
            </a:r>
          </a:p>
          <a:p>
            <a:endParaRPr lang="en-US" dirty="0"/>
          </a:p>
          <a:p>
            <a:r>
              <a:rPr lang="en-US" dirty="0"/>
              <a:t>-&gt; Project </a:t>
            </a:r>
            <a:r>
              <a:rPr lang="fr" dirty="0"/>
              <a:t>Post-</a:t>
            </a:r>
            <a:r>
              <a:rPr lang="fr" dirty="0" err="1"/>
              <a:t>Disaster</a:t>
            </a:r>
            <a:r>
              <a:rPr lang="fr" dirty="0"/>
              <a:t> Rapid </a:t>
            </a:r>
            <a:r>
              <a:rPr lang="fr" dirty="0" err="1"/>
              <a:t>Response</a:t>
            </a:r>
            <a:r>
              <a:rPr lang="fr" dirty="0"/>
              <a:t> </a:t>
            </a:r>
            <a:r>
              <a:rPr lang="fr" dirty="0" err="1"/>
              <a:t>Retrofit</a:t>
            </a:r>
            <a:r>
              <a:rPr lang="fr" dirty="0"/>
              <a:t> (PD3R)</a:t>
            </a:r>
          </a:p>
          <a:p>
            <a:r>
              <a:rPr lang="en-US" dirty="0"/>
              <a:t>     -&gt; Image classification solution supported by Computer Model. BIM ,  Houses in Nepal region has the capacity to retrofit</a:t>
            </a:r>
          </a:p>
          <a:p>
            <a:endParaRPr lang="en-US" dirty="0"/>
          </a:p>
          <a:p>
            <a:r>
              <a:rPr lang="en-US" dirty="0"/>
              <a:t>-&gt; Project </a:t>
            </a:r>
            <a:r>
              <a:rPr lang="en-US" dirty="0" err="1"/>
              <a:t>Lali</a:t>
            </a:r>
            <a:r>
              <a:rPr lang="en-US" dirty="0"/>
              <a:t> -&gt; Low cost , ability to predict shape and Path of wild fire</a:t>
            </a:r>
          </a:p>
          <a:p>
            <a:endParaRPr lang="en-US" dirty="0"/>
          </a:p>
          <a:p>
            <a:r>
              <a:rPr lang="en-US" dirty="0"/>
              <a:t>-&gt; Lantern -&gt; Hardware + Software, effective communication system for volunteers / First responders</a:t>
            </a:r>
          </a:p>
          <a:p>
            <a:endParaRPr lang="en-US" dirty="0"/>
          </a:p>
          <a:p>
            <a:r>
              <a:rPr lang="en-US" dirty="0"/>
              <a:t>-&gt; Green Coder -&gt;  Blockchain based , Inclusive </a:t>
            </a:r>
            <a:r>
              <a:rPr lang="en-US" dirty="0" err="1"/>
              <a:t>interms</a:t>
            </a:r>
            <a:r>
              <a:rPr lang="en-US" dirty="0"/>
              <a:t> of including the responsible stakeholders to meet the need</a:t>
            </a:r>
          </a:p>
        </p:txBody>
      </p:sp>
    </p:spTree>
    <p:extLst>
      <p:ext uri="{BB962C8B-B14F-4D97-AF65-F5344CB8AC3E}">
        <p14:creationId xmlns:p14="http://schemas.microsoft.com/office/powerpoint/2010/main" val="3410054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4FBA-D802-C547-8322-E351E67CFAA9}"/>
              </a:ext>
            </a:extLst>
          </p:cNvPr>
          <p:cNvSpPr>
            <a:spLocks noGrp="1"/>
          </p:cNvSpPr>
          <p:nvPr>
            <p:ph type="title"/>
          </p:nvPr>
        </p:nvSpPr>
        <p:spPr>
          <a:xfrm>
            <a:off x="304799" y="210685"/>
            <a:ext cx="9430871" cy="806758"/>
          </a:xfrm>
        </p:spPr>
        <p:txBody>
          <a:bodyPr/>
          <a:lstStyle/>
          <a:p>
            <a:r>
              <a:rPr lang="en-US" dirty="0">
                <a:solidFill>
                  <a:schemeClr val="tx1"/>
                </a:solidFill>
              </a:rPr>
              <a:t>Next step – Register now &gt; </a:t>
            </a:r>
            <a:r>
              <a:rPr lang="en-US" sz="3200" b="1" i="1" dirty="0">
                <a:solidFill>
                  <a:srgbClr val="C00000"/>
                </a:solidFill>
              </a:rPr>
              <a:t>https://</a:t>
            </a:r>
            <a:r>
              <a:rPr lang="en-US" sz="3200" b="1" i="1" dirty="0" err="1">
                <a:solidFill>
                  <a:srgbClr val="C00000"/>
                </a:solidFill>
              </a:rPr>
              <a:t>developer.ibm.com</a:t>
            </a:r>
            <a:r>
              <a:rPr lang="en-US" sz="3200" b="1" i="1" dirty="0">
                <a:solidFill>
                  <a:srgbClr val="C00000"/>
                </a:solidFill>
              </a:rPr>
              <a:t>/</a:t>
            </a:r>
            <a:r>
              <a:rPr lang="en-US" sz="3200" b="1" i="1" dirty="0" err="1">
                <a:solidFill>
                  <a:srgbClr val="C00000"/>
                </a:solidFill>
              </a:rPr>
              <a:t>callforcode</a:t>
            </a:r>
            <a:r>
              <a:rPr lang="en-US" sz="3200" b="1" i="1" dirty="0">
                <a:solidFill>
                  <a:srgbClr val="C00000"/>
                </a:solidFill>
              </a:rPr>
              <a:t>/</a:t>
            </a:r>
            <a:br>
              <a:rPr lang="en-US" sz="3200" b="1" i="1" dirty="0">
                <a:solidFill>
                  <a:srgbClr val="C00000"/>
                </a:solidFill>
              </a:rPr>
            </a:br>
            <a:endParaRPr lang="en-US" b="1" i="1" dirty="0">
              <a:solidFill>
                <a:srgbClr val="C00000"/>
              </a:solidFill>
            </a:endParaRPr>
          </a:p>
        </p:txBody>
      </p:sp>
      <p:sp>
        <p:nvSpPr>
          <p:cNvPr id="3" name="Slide Number Placeholder 2">
            <a:extLst>
              <a:ext uri="{FF2B5EF4-FFF2-40B4-BE49-F238E27FC236}">
                <a16:creationId xmlns:a16="http://schemas.microsoft.com/office/drawing/2014/main" id="{9CE8D6C3-924C-364F-BE78-D911C1C70E9A}"/>
              </a:ext>
            </a:extLst>
          </p:cNvPr>
          <p:cNvSpPr>
            <a:spLocks noGrp="1"/>
          </p:cNvSpPr>
          <p:nvPr>
            <p:ph type="sldNum" sz="quarter" idx="10"/>
          </p:nvPr>
        </p:nvSpPr>
        <p:spPr/>
        <p:txBody>
          <a:bodyPr/>
          <a:lstStyle/>
          <a:p>
            <a:fld id="{3FD999D4-B456-9943-89B7-30D56181CE18}" type="slidenum">
              <a:rPr lang="en-US" smtClean="0"/>
              <a:t>26</a:t>
            </a:fld>
            <a:endParaRPr lang="en-US"/>
          </a:p>
        </p:txBody>
      </p:sp>
      <p:pic>
        <p:nvPicPr>
          <p:cNvPr id="5" name="Picture 4">
            <a:extLst>
              <a:ext uri="{FF2B5EF4-FFF2-40B4-BE49-F238E27FC236}">
                <a16:creationId xmlns:a16="http://schemas.microsoft.com/office/drawing/2014/main" id="{1D1EF6C2-387F-B341-A543-4FC1FEB12BEF}"/>
              </a:ext>
            </a:extLst>
          </p:cNvPr>
          <p:cNvPicPr>
            <a:picLocks noChangeAspect="1"/>
          </p:cNvPicPr>
          <p:nvPr/>
        </p:nvPicPr>
        <p:blipFill>
          <a:blip r:embed="rId2"/>
          <a:stretch>
            <a:fillRect/>
          </a:stretch>
        </p:blipFill>
        <p:spPr>
          <a:xfrm>
            <a:off x="3048001" y="1074982"/>
            <a:ext cx="7487893" cy="5783017"/>
          </a:xfrm>
          <a:prstGeom prst="rect">
            <a:avLst/>
          </a:prstGeom>
        </p:spPr>
      </p:pic>
    </p:spTree>
    <p:extLst>
      <p:ext uri="{BB962C8B-B14F-4D97-AF65-F5344CB8AC3E}">
        <p14:creationId xmlns:p14="http://schemas.microsoft.com/office/powerpoint/2010/main" val="1744426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47BEC-C494-D848-8732-467ECA8ABFAE}"/>
              </a:ext>
            </a:extLst>
          </p:cNvPr>
          <p:cNvSpPr>
            <a:spLocks noGrp="1"/>
          </p:cNvSpPr>
          <p:nvPr>
            <p:ph type="title"/>
          </p:nvPr>
        </p:nvSpPr>
        <p:spPr>
          <a:xfrm>
            <a:off x="304800" y="197225"/>
            <a:ext cx="6042212" cy="859722"/>
          </a:xfrm>
        </p:spPr>
        <p:txBody>
          <a:bodyPr/>
          <a:lstStyle/>
          <a:p>
            <a:r>
              <a:rPr lang="en-US" dirty="0">
                <a:solidFill>
                  <a:schemeClr val="accent3"/>
                </a:solidFill>
              </a:rPr>
              <a:t>More than a Challenge – It is personal !!</a:t>
            </a:r>
          </a:p>
        </p:txBody>
      </p:sp>
      <p:sp>
        <p:nvSpPr>
          <p:cNvPr id="3" name="Slide Number Placeholder 2">
            <a:extLst>
              <a:ext uri="{FF2B5EF4-FFF2-40B4-BE49-F238E27FC236}">
                <a16:creationId xmlns:a16="http://schemas.microsoft.com/office/drawing/2014/main" id="{6317FB3D-D8AD-7642-9686-2DC9A05EA266}"/>
              </a:ext>
            </a:extLst>
          </p:cNvPr>
          <p:cNvSpPr>
            <a:spLocks noGrp="1"/>
          </p:cNvSpPr>
          <p:nvPr>
            <p:ph type="sldNum" sz="quarter" idx="10"/>
          </p:nvPr>
        </p:nvSpPr>
        <p:spPr/>
        <p:txBody>
          <a:bodyPr/>
          <a:lstStyle/>
          <a:p>
            <a:fld id="{3FD999D4-B456-9943-89B7-30D56181CE18}" type="slidenum">
              <a:rPr lang="en-US" smtClean="0"/>
              <a:t>27</a:t>
            </a:fld>
            <a:endParaRPr lang="en-US"/>
          </a:p>
        </p:txBody>
      </p:sp>
      <p:pic>
        <p:nvPicPr>
          <p:cNvPr id="5" name="Picture 4">
            <a:extLst>
              <a:ext uri="{FF2B5EF4-FFF2-40B4-BE49-F238E27FC236}">
                <a16:creationId xmlns:a16="http://schemas.microsoft.com/office/drawing/2014/main" id="{538705B0-B246-BE4B-8E02-938604C832CB}"/>
              </a:ext>
            </a:extLst>
          </p:cNvPr>
          <p:cNvPicPr>
            <a:picLocks noChangeAspect="1"/>
          </p:cNvPicPr>
          <p:nvPr/>
        </p:nvPicPr>
        <p:blipFill>
          <a:blip r:embed="rId2"/>
          <a:stretch>
            <a:fillRect/>
          </a:stretch>
        </p:blipFill>
        <p:spPr>
          <a:xfrm>
            <a:off x="469900" y="1396627"/>
            <a:ext cx="11252200" cy="2451100"/>
          </a:xfrm>
          <a:prstGeom prst="rect">
            <a:avLst/>
          </a:prstGeom>
        </p:spPr>
      </p:pic>
      <p:pic>
        <p:nvPicPr>
          <p:cNvPr id="9" name="Picture 8">
            <a:extLst>
              <a:ext uri="{FF2B5EF4-FFF2-40B4-BE49-F238E27FC236}">
                <a16:creationId xmlns:a16="http://schemas.microsoft.com/office/drawing/2014/main" id="{C6CDCF0B-BE82-F44D-A829-E11DE7ABC307}"/>
              </a:ext>
            </a:extLst>
          </p:cNvPr>
          <p:cNvPicPr>
            <a:picLocks noChangeAspect="1"/>
          </p:cNvPicPr>
          <p:nvPr/>
        </p:nvPicPr>
        <p:blipFill>
          <a:blip r:embed="rId3"/>
          <a:stretch>
            <a:fillRect/>
          </a:stretch>
        </p:blipFill>
        <p:spPr>
          <a:xfrm>
            <a:off x="3048000" y="3847727"/>
            <a:ext cx="6324600" cy="2247900"/>
          </a:xfrm>
          <a:prstGeom prst="rect">
            <a:avLst/>
          </a:prstGeom>
        </p:spPr>
      </p:pic>
    </p:spTree>
    <p:extLst>
      <p:ext uri="{BB962C8B-B14F-4D97-AF65-F5344CB8AC3E}">
        <p14:creationId xmlns:p14="http://schemas.microsoft.com/office/powerpoint/2010/main" val="1913267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0"/>
            <a:ext cx="11205882" cy="1398493"/>
          </a:xfrm>
          <a:solidFill>
            <a:schemeClr val="bg1"/>
          </a:solidFill>
        </p:spPr>
        <p:txBody>
          <a:bodyPr/>
          <a:lstStyle/>
          <a:p>
            <a:r>
              <a:rPr lang="en-US" sz="3600" dirty="0"/>
              <a:t>Commit to the Cause, Push for change and Answer the call – Thank you !!</a:t>
            </a:r>
          </a:p>
        </p:txBody>
      </p:sp>
      <p:sp>
        <p:nvSpPr>
          <p:cNvPr id="3" name="Slide Number Placeholder 2"/>
          <p:cNvSpPr>
            <a:spLocks noGrp="1"/>
          </p:cNvSpPr>
          <p:nvPr>
            <p:ph type="sldNum" sz="quarter" idx="10"/>
          </p:nvPr>
        </p:nvSpPr>
        <p:spPr/>
        <p:txBody>
          <a:bodyPr/>
          <a:lstStyle/>
          <a:p>
            <a:fld id="{3FD999D4-B456-9943-89B7-30D56181CE18}" type="slidenum">
              <a:rPr lang="en-US" smtClean="0"/>
              <a:t>28</a:t>
            </a:fld>
            <a:endParaRPr lang="en-US"/>
          </a:p>
        </p:txBody>
      </p:sp>
    </p:spTree>
    <p:extLst>
      <p:ext uri="{BB962C8B-B14F-4D97-AF65-F5344CB8AC3E}">
        <p14:creationId xmlns:p14="http://schemas.microsoft.com/office/powerpoint/2010/main" val="2658119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28DA-D092-1141-B348-845F7283761B}"/>
              </a:ext>
            </a:extLst>
          </p:cNvPr>
          <p:cNvSpPr>
            <a:spLocks noGrp="1"/>
          </p:cNvSpPr>
          <p:nvPr>
            <p:ph type="title"/>
          </p:nvPr>
        </p:nvSpPr>
        <p:spPr/>
        <p:txBody>
          <a:bodyPr/>
          <a:lstStyle/>
          <a:p>
            <a:r>
              <a:rPr lang="en-US" dirty="0">
                <a:solidFill>
                  <a:schemeClr val="tx1"/>
                </a:solidFill>
              </a:rPr>
              <a:t>To train any deep learning Model - ”Experiment” @ Watson Studio</a:t>
            </a:r>
          </a:p>
        </p:txBody>
      </p:sp>
      <p:sp>
        <p:nvSpPr>
          <p:cNvPr id="3" name="Slide Number Placeholder 2">
            <a:extLst>
              <a:ext uri="{FF2B5EF4-FFF2-40B4-BE49-F238E27FC236}">
                <a16:creationId xmlns:a16="http://schemas.microsoft.com/office/drawing/2014/main" id="{72DD3887-ECDE-A141-8C81-E11F08CB7F55}"/>
              </a:ext>
            </a:extLst>
          </p:cNvPr>
          <p:cNvSpPr>
            <a:spLocks noGrp="1"/>
          </p:cNvSpPr>
          <p:nvPr>
            <p:ph type="sldNum" sz="quarter" idx="10"/>
          </p:nvPr>
        </p:nvSpPr>
        <p:spPr/>
        <p:txBody>
          <a:bodyPr/>
          <a:lstStyle/>
          <a:p>
            <a:fld id="{3FD999D4-B456-9943-89B7-30D56181CE18}" type="slidenum">
              <a:rPr lang="en-US" smtClean="0"/>
              <a:t>29</a:t>
            </a:fld>
            <a:endParaRPr lang="en-US"/>
          </a:p>
        </p:txBody>
      </p:sp>
      <p:pic>
        <p:nvPicPr>
          <p:cNvPr id="4" name="Picture 3">
            <a:extLst>
              <a:ext uri="{FF2B5EF4-FFF2-40B4-BE49-F238E27FC236}">
                <a16:creationId xmlns:a16="http://schemas.microsoft.com/office/drawing/2014/main" id="{D932F965-84B6-3043-860B-55D41C06DFCF}"/>
              </a:ext>
            </a:extLst>
          </p:cNvPr>
          <p:cNvPicPr>
            <a:picLocks noChangeAspect="1"/>
          </p:cNvPicPr>
          <p:nvPr/>
        </p:nvPicPr>
        <p:blipFill>
          <a:blip r:embed="rId2"/>
          <a:stretch>
            <a:fillRect/>
          </a:stretch>
        </p:blipFill>
        <p:spPr>
          <a:xfrm rot="16200000">
            <a:off x="3672894" y="0"/>
            <a:ext cx="4846211" cy="6858000"/>
          </a:xfrm>
          <a:prstGeom prst="rect">
            <a:avLst/>
          </a:prstGeom>
        </p:spPr>
      </p:pic>
    </p:spTree>
    <p:extLst>
      <p:ext uri="{BB962C8B-B14F-4D97-AF65-F5344CB8AC3E}">
        <p14:creationId xmlns:p14="http://schemas.microsoft.com/office/powerpoint/2010/main" val="675342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469B-12AF-5541-9E80-F94201D0EFF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19C0866-FF3D-AF49-AC8E-E977783CD728}"/>
              </a:ext>
            </a:extLst>
          </p:cNvPr>
          <p:cNvSpPr>
            <a:spLocks noGrp="1"/>
          </p:cNvSpPr>
          <p:nvPr>
            <p:ph type="sldNum" sz="quarter" idx="10"/>
          </p:nvPr>
        </p:nvSpPr>
        <p:spPr/>
        <p:txBody>
          <a:bodyPr/>
          <a:lstStyle/>
          <a:p>
            <a:fld id="{3FD999D4-B456-9943-89B7-30D56181CE18}" type="slidenum">
              <a:rPr lang="en-US" smtClean="0"/>
              <a:t>3</a:t>
            </a:fld>
            <a:endParaRPr lang="en-US"/>
          </a:p>
        </p:txBody>
      </p:sp>
      <p:pic>
        <p:nvPicPr>
          <p:cNvPr id="5" name="fisherman_video_with_GPS.mp4">
            <a:hlinkClick r:id="" action="ppaction://media"/>
            <a:extLst>
              <a:ext uri="{FF2B5EF4-FFF2-40B4-BE49-F238E27FC236}">
                <a16:creationId xmlns:a16="http://schemas.microsoft.com/office/drawing/2014/main" id="{104BC776-5643-DB42-BA41-92A4E4D7E1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637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EBC3-A649-B14E-ADB5-14251131AFAB}"/>
              </a:ext>
            </a:extLst>
          </p:cNvPr>
          <p:cNvSpPr>
            <a:spLocks noGrp="1"/>
          </p:cNvSpPr>
          <p:nvPr>
            <p:ph type="title"/>
          </p:nvPr>
        </p:nvSpPr>
        <p:spPr/>
        <p:txBody>
          <a:bodyPr/>
          <a:lstStyle/>
          <a:p>
            <a:r>
              <a:rPr lang="en-US" b="1" i="1" dirty="0"/>
              <a:t>Commit to the Cause</a:t>
            </a:r>
          </a:p>
        </p:txBody>
      </p:sp>
      <p:sp>
        <p:nvSpPr>
          <p:cNvPr id="3" name="Slide Number Placeholder 2">
            <a:extLst>
              <a:ext uri="{FF2B5EF4-FFF2-40B4-BE49-F238E27FC236}">
                <a16:creationId xmlns:a16="http://schemas.microsoft.com/office/drawing/2014/main" id="{FBD76F9E-C5CF-A543-89A3-A5B32E4E0055}"/>
              </a:ext>
            </a:extLst>
          </p:cNvPr>
          <p:cNvSpPr>
            <a:spLocks noGrp="1"/>
          </p:cNvSpPr>
          <p:nvPr>
            <p:ph type="sldNum" sz="quarter" idx="10"/>
          </p:nvPr>
        </p:nvSpPr>
        <p:spPr/>
        <p:txBody>
          <a:bodyPr/>
          <a:lstStyle/>
          <a:p>
            <a:fld id="{3FD999D4-B456-9943-89B7-30D56181CE18}" type="slidenum">
              <a:rPr lang="en-US" smtClean="0"/>
              <a:t>4</a:t>
            </a:fld>
            <a:endParaRPr lang="en-US"/>
          </a:p>
        </p:txBody>
      </p:sp>
      <p:pic>
        <p:nvPicPr>
          <p:cNvPr id="5" name="Picture 4">
            <a:extLst>
              <a:ext uri="{FF2B5EF4-FFF2-40B4-BE49-F238E27FC236}">
                <a16:creationId xmlns:a16="http://schemas.microsoft.com/office/drawing/2014/main" id="{DFD2E67A-3D55-814E-B20E-9B8CD7DEBA4A}"/>
              </a:ext>
            </a:extLst>
          </p:cNvPr>
          <p:cNvPicPr>
            <a:picLocks noChangeAspect="1"/>
          </p:cNvPicPr>
          <p:nvPr/>
        </p:nvPicPr>
        <p:blipFill>
          <a:blip r:embed="rId2"/>
          <a:stretch>
            <a:fillRect/>
          </a:stretch>
        </p:blipFill>
        <p:spPr>
          <a:xfrm>
            <a:off x="578971" y="977901"/>
            <a:ext cx="10709228" cy="5880099"/>
          </a:xfrm>
          <a:prstGeom prst="rect">
            <a:avLst/>
          </a:prstGeom>
        </p:spPr>
      </p:pic>
    </p:spTree>
    <p:extLst>
      <p:ext uri="{BB962C8B-B14F-4D97-AF65-F5344CB8AC3E}">
        <p14:creationId xmlns:p14="http://schemas.microsoft.com/office/powerpoint/2010/main" val="452394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3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21797-EE4D-E844-A52A-B37097CFE3D4}"/>
              </a:ext>
            </a:extLst>
          </p:cNvPr>
          <p:cNvSpPr>
            <a:spLocks noGrp="1"/>
          </p:cNvSpPr>
          <p:nvPr>
            <p:ph type="sldNum" sz="quarter" idx="10"/>
          </p:nvPr>
        </p:nvSpPr>
        <p:spPr/>
        <p:txBody>
          <a:bodyPr/>
          <a:lstStyle/>
          <a:p>
            <a:fld id="{3FD999D4-B456-9943-89B7-30D56181CE18}" type="slidenum">
              <a:rPr lang="en-US" smtClean="0"/>
              <a:t>5</a:t>
            </a:fld>
            <a:endParaRPr lang="en-US"/>
          </a:p>
        </p:txBody>
      </p:sp>
      <p:pic>
        <p:nvPicPr>
          <p:cNvPr id="5" name="Picture 4">
            <a:extLst>
              <a:ext uri="{FF2B5EF4-FFF2-40B4-BE49-F238E27FC236}">
                <a16:creationId xmlns:a16="http://schemas.microsoft.com/office/drawing/2014/main" id="{944C1200-5D3B-904B-9635-97789435D0C7}"/>
              </a:ext>
            </a:extLst>
          </p:cNvPr>
          <p:cNvPicPr>
            <a:picLocks noChangeAspect="1"/>
          </p:cNvPicPr>
          <p:nvPr/>
        </p:nvPicPr>
        <p:blipFill>
          <a:blip r:embed="rId2"/>
          <a:stretch>
            <a:fillRect/>
          </a:stretch>
        </p:blipFill>
        <p:spPr>
          <a:xfrm>
            <a:off x="0" y="591671"/>
            <a:ext cx="12192000" cy="5843636"/>
          </a:xfrm>
          <a:prstGeom prst="rect">
            <a:avLst/>
          </a:prstGeom>
        </p:spPr>
      </p:pic>
      <p:sp>
        <p:nvSpPr>
          <p:cNvPr id="6" name="TextBox 5">
            <a:extLst>
              <a:ext uri="{FF2B5EF4-FFF2-40B4-BE49-F238E27FC236}">
                <a16:creationId xmlns:a16="http://schemas.microsoft.com/office/drawing/2014/main" id="{77E203D1-F162-4E4B-9F45-F5BB02E8A0C3}"/>
              </a:ext>
            </a:extLst>
          </p:cNvPr>
          <p:cNvSpPr txBox="1"/>
          <p:nvPr/>
        </p:nvSpPr>
        <p:spPr>
          <a:xfrm>
            <a:off x="-35858" y="0"/>
            <a:ext cx="9771529" cy="1077218"/>
          </a:xfrm>
          <a:prstGeom prst="rect">
            <a:avLst/>
          </a:prstGeom>
          <a:noFill/>
        </p:spPr>
        <p:txBody>
          <a:bodyPr wrap="square" rtlCol="0">
            <a:spAutoFit/>
          </a:bodyPr>
          <a:lstStyle/>
          <a:p>
            <a:r>
              <a:rPr lang="en-US" sz="3200" b="1" i="1" dirty="0">
                <a:solidFill>
                  <a:srgbClr val="00B050"/>
                </a:solidFill>
              </a:rPr>
              <a:t>Push for Change- </a:t>
            </a:r>
            <a:r>
              <a:rPr lang="en-IN" sz="3200" b="1" i="1" dirty="0"/>
              <a:t>Mother Created Life Saving  Device - </a:t>
            </a:r>
            <a:r>
              <a:rPr lang="en-IN" sz="3200" b="1" i="1" dirty="0" err="1"/>
              <a:t>TJay</a:t>
            </a:r>
            <a:r>
              <a:rPr lang="en-IN" sz="3200" b="1" i="1" dirty="0"/>
              <a:t> </a:t>
            </a:r>
          </a:p>
        </p:txBody>
      </p:sp>
      <p:sp>
        <p:nvSpPr>
          <p:cNvPr id="7" name="TextBox 6">
            <a:extLst>
              <a:ext uri="{FF2B5EF4-FFF2-40B4-BE49-F238E27FC236}">
                <a16:creationId xmlns:a16="http://schemas.microsoft.com/office/drawing/2014/main" id="{7E91BE4A-FE8E-3F45-BCCF-28541E267621}"/>
              </a:ext>
            </a:extLst>
          </p:cNvPr>
          <p:cNvSpPr txBox="1"/>
          <p:nvPr/>
        </p:nvSpPr>
        <p:spPr>
          <a:xfrm>
            <a:off x="1021976" y="6435307"/>
            <a:ext cx="6364942" cy="369332"/>
          </a:xfrm>
          <a:prstGeom prst="rect">
            <a:avLst/>
          </a:prstGeom>
          <a:noFill/>
        </p:spPr>
        <p:txBody>
          <a:bodyPr wrap="square" rtlCol="0">
            <a:spAutoFit/>
          </a:bodyPr>
          <a:lstStyle/>
          <a:p>
            <a:r>
              <a:rPr lang="en-US" b="1" dirty="0"/>
              <a:t>Courtesy : </a:t>
            </a:r>
            <a:r>
              <a:rPr lang="en-IN" b="1" dirty="0">
                <a:hlinkClick r:id="rId3"/>
              </a:rPr>
              <a:t>https://www.teblux.com/tjay.html</a:t>
            </a:r>
            <a:endParaRPr lang="en-US" b="1" dirty="0"/>
          </a:p>
        </p:txBody>
      </p:sp>
    </p:spTree>
    <p:extLst>
      <p:ext uri="{BB962C8B-B14F-4D97-AF65-F5344CB8AC3E}">
        <p14:creationId xmlns:p14="http://schemas.microsoft.com/office/powerpoint/2010/main" val="3963443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6753-E102-C342-818F-40EF6E37DE0A}"/>
              </a:ext>
            </a:extLst>
          </p:cNvPr>
          <p:cNvSpPr>
            <a:spLocks noGrp="1"/>
          </p:cNvSpPr>
          <p:nvPr>
            <p:ph type="title"/>
          </p:nvPr>
        </p:nvSpPr>
        <p:spPr/>
        <p:txBody>
          <a:bodyPr/>
          <a:lstStyle/>
          <a:p>
            <a:r>
              <a:rPr lang="en-US" b="1" i="1" dirty="0">
                <a:solidFill>
                  <a:srgbClr val="FFFF00"/>
                </a:solidFill>
              </a:rPr>
              <a:t>Push for Change</a:t>
            </a:r>
          </a:p>
        </p:txBody>
      </p:sp>
      <p:sp>
        <p:nvSpPr>
          <p:cNvPr id="3" name="Slide Number Placeholder 2">
            <a:extLst>
              <a:ext uri="{FF2B5EF4-FFF2-40B4-BE49-F238E27FC236}">
                <a16:creationId xmlns:a16="http://schemas.microsoft.com/office/drawing/2014/main" id="{1110FC6B-4CD0-F246-9F1F-330B1D200B98}"/>
              </a:ext>
            </a:extLst>
          </p:cNvPr>
          <p:cNvSpPr>
            <a:spLocks noGrp="1"/>
          </p:cNvSpPr>
          <p:nvPr>
            <p:ph type="sldNum" sz="quarter" idx="10"/>
          </p:nvPr>
        </p:nvSpPr>
        <p:spPr/>
        <p:txBody>
          <a:bodyPr/>
          <a:lstStyle/>
          <a:p>
            <a:fld id="{3FD999D4-B456-9943-89B7-30D56181CE18}" type="slidenum">
              <a:rPr lang="en-US" smtClean="0"/>
              <a:t>6</a:t>
            </a:fld>
            <a:endParaRPr lang="en-US"/>
          </a:p>
        </p:txBody>
      </p:sp>
      <p:sp>
        <p:nvSpPr>
          <p:cNvPr id="4" name="Rectangle 3">
            <a:extLst>
              <a:ext uri="{FF2B5EF4-FFF2-40B4-BE49-F238E27FC236}">
                <a16:creationId xmlns:a16="http://schemas.microsoft.com/office/drawing/2014/main" id="{4621018E-6ED3-5149-80C5-3A3707300665}"/>
              </a:ext>
            </a:extLst>
          </p:cNvPr>
          <p:cNvSpPr/>
          <p:nvPr/>
        </p:nvSpPr>
        <p:spPr>
          <a:xfrm>
            <a:off x="304800" y="2296799"/>
            <a:ext cx="6096000" cy="830997"/>
          </a:xfrm>
          <a:prstGeom prst="rect">
            <a:avLst/>
          </a:prstGeom>
        </p:spPr>
        <p:txBody>
          <a:bodyPr>
            <a:spAutoFit/>
          </a:bodyPr>
          <a:lstStyle/>
          <a:p>
            <a:r>
              <a:rPr lang="en-IN" sz="2400" b="1" dirty="0" err="1">
                <a:solidFill>
                  <a:srgbClr val="E9E9E9"/>
                </a:solidFill>
                <a:latin typeface="Verdana" panose="020B0604030504040204" pitchFamily="34" charset="0"/>
              </a:rPr>
              <a:t>Lyfas</a:t>
            </a:r>
            <a:r>
              <a:rPr lang="en-IN" sz="2400" b="1" dirty="0">
                <a:solidFill>
                  <a:srgbClr val="E9E9E9"/>
                </a:solidFill>
                <a:latin typeface="Verdana" panose="020B0604030504040204" pitchFamily="34" charset="0"/>
              </a:rPr>
              <a:t> - Non-Invasive Mobile Tool To Detect Heart Attack Risk</a:t>
            </a:r>
            <a:endParaRPr lang="en-IN" sz="2400" b="1" i="0" dirty="0">
              <a:solidFill>
                <a:srgbClr val="E9E9E9"/>
              </a:solidFill>
              <a:effectLst/>
              <a:latin typeface="Verdana" panose="020B0604030504040204" pitchFamily="34" charset="0"/>
            </a:endParaRPr>
          </a:p>
        </p:txBody>
      </p:sp>
      <p:pic>
        <p:nvPicPr>
          <p:cNvPr id="6" name="Picture 5">
            <a:extLst>
              <a:ext uri="{FF2B5EF4-FFF2-40B4-BE49-F238E27FC236}">
                <a16:creationId xmlns:a16="http://schemas.microsoft.com/office/drawing/2014/main" id="{C7D07C33-6F7B-BA4D-813D-5E805C4F466E}"/>
              </a:ext>
            </a:extLst>
          </p:cNvPr>
          <p:cNvPicPr>
            <a:picLocks noChangeAspect="1"/>
          </p:cNvPicPr>
          <p:nvPr/>
        </p:nvPicPr>
        <p:blipFill>
          <a:blip r:embed="rId2"/>
          <a:stretch>
            <a:fillRect/>
          </a:stretch>
        </p:blipFill>
        <p:spPr>
          <a:xfrm>
            <a:off x="6657975" y="0"/>
            <a:ext cx="3857625" cy="6858000"/>
          </a:xfrm>
          <a:prstGeom prst="rect">
            <a:avLst/>
          </a:prstGeom>
        </p:spPr>
      </p:pic>
    </p:spTree>
    <p:extLst>
      <p:ext uri="{BB962C8B-B14F-4D97-AF65-F5344CB8AC3E}">
        <p14:creationId xmlns:p14="http://schemas.microsoft.com/office/powerpoint/2010/main" val="381377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D5BFE-7B8D-814B-8256-ED264055B6F4}"/>
              </a:ext>
            </a:extLst>
          </p:cNvPr>
          <p:cNvSpPr>
            <a:spLocks noGrp="1"/>
          </p:cNvSpPr>
          <p:nvPr>
            <p:ph type="title"/>
          </p:nvPr>
        </p:nvSpPr>
        <p:spPr>
          <a:xfrm>
            <a:off x="161365" y="127374"/>
            <a:ext cx="5486400" cy="508000"/>
          </a:xfrm>
        </p:spPr>
        <p:txBody>
          <a:bodyPr/>
          <a:lstStyle/>
          <a:p>
            <a:r>
              <a:rPr lang="en-US" b="1" i="1" dirty="0">
                <a:solidFill>
                  <a:srgbClr val="FFFF00"/>
                </a:solidFill>
              </a:rPr>
              <a:t>Answer the call</a:t>
            </a:r>
          </a:p>
        </p:txBody>
      </p:sp>
      <p:sp>
        <p:nvSpPr>
          <p:cNvPr id="3" name="Slide Number Placeholder 2">
            <a:extLst>
              <a:ext uri="{FF2B5EF4-FFF2-40B4-BE49-F238E27FC236}">
                <a16:creationId xmlns:a16="http://schemas.microsoft.com/office/drawing/2014/main" id="{EB9B5FB0-460C-C74B-A3AC-8556F9B6EE93}"/>
              </a:ext>
            </a:extLst>
          </p:cNvPr>
          <p:cNvSpPr>
            <a:spLocks noGrp="1"/>
          </p:cNvSpPr>
          <p:nvPr>
            <p:ph type="sldNum" sz="quarter" idx="10"/>
          </p:nvPr>
        </p:nvSpPr>
        <p:spPr/>
        <p:txBody>
          <a:bodyPr/>
          <a:lstStyle/>
          <a:p>
            <a:fld id="{3FD999D4-B456-9943-89B7-30D56181CE18}" type="slidenum">
              <a:rPr lang="en-US" smtClean="0"/>
              <a:t>7</a:t>
            </a:fld>
            <a:endParaRPr lang="en-US"/>
          </a:p>
        </p:txBody>
      </p:sp>
      <p:pic>
        <p:nvPicPr>
          <p:cNvPr id="4" name="GeoRadio.mp4">
            <a:hlinkClick r:id="" action="ppaction://media"/>
            <a:extLst>
              <a:ext uri="{FF2B5EF4-FFF2-40B4-BE49-F238E27FC236}">
                <a16:creationId xmlns:a16="http://schemas.microsoft.com/office/drawing/2014/main" id="{D9082298-EC0B-0842-B716-8119200787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9552" y="635374"/>
            <a:ext cx="11062447" cy="6222626"/>
          </a:xfrm>
          <a:prstGeom prst="rect">
            <a:avLst/>
          </a:prstGeom>
        </p:spPr>
      </p:pic>
    </p:spTree>
    <p:extLst>
      <p:ext uri="{BB962C8B-B14F-4D97-AF65-F5344CB8AC3E}">
        <p14:creationId xmlns:p14="http://schemas.microsoft.com/office/powerpoint/2010/main" val="302192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A771-44DB-DA45-B796-0EC359D08866}"/>
              </a:ext>
            </a:extLst>
          </p:cNvPr>
          <p:cNvSpPr>
            <a:spLocks noGrp="1"/>
          </p:cNvSpPr>
          <p:nvPr>
            <p:ph type="title"/>
          </p:nvPr>
        </p:nvSpPr>
        <p:spPr/>
        <p:txBody>
          <a:bodyPr/>
          <a:lstStyle/>
          <a:p>
            <a:r>
              <a:rPr lang="en-US" b="1" dirty="0">
                <a:solidFill>
                  <a:srgbClr val="FFFF00"/>
                </a:solidFill>
              </a:rPr>
              <a:t>Answer the Call</a:t>
            </a:r>
          </a:p>
        </p:txBody>
      </p:sp>
      <p:sp>
        <p:nvSpPr>
          <p:cNvPr id="3" name="Slide Number Placeholder 2">
            <a:extLst>
              <a:ext uri="{FF2B5EF4-FFF2-40B4-BE49-F238E27FC236}">
                <a16:creationId xmlns:a16="http://schemas.microsoft.com/office/drawing/2014/main" id="{2E22EF03-C799-7F42-AEFA-0A088263A975}"/>
              </a:ext>
            </a:extLst>
          </p:cNvPr>
          <p:cNvSpPr>
            <a:spLocks noGrp="1"/>
          </p:cNvSpPr>
          <p:nvPr>
            <p:ph type="sldNum" sz="quarter" idx="10"/>
          </p:nvPr>
        </p:nvSpPr>
        <p:spPr/>
        <p:txBody>
          <a:bodyPr/>
          <a:lstStyle/>
          <a:p>
            <a:fld id="{3FD999D4-B456-9943-89B7-30D56181CE18}" type="slidenum">
              <a:rPr lang="en-US" smtClean="0"/>
              <a:t>8</a:t>
            </a:fld>
            <a:endParaRPr lang="en-US"/>
          </a:p>
        </p:txBody>
      </p:sp>
      <p:pic>
        <p:nvPicPr>
          <p:cNvPr id="5" name="Picture 4">
            <a:extLst>
              <a:ext uri="{FF2B5EF4-FFF2-40B4-BE49-F238E27FC236}">
                <a16:creationId xmlns:a16="http://schemas.microsoft.com/office/drawing/2014/main" id="{3CDFD6DD-94D1-6B4D-B5FB-A88040A71F62}"/>
              </a:ext>
            </a:extLst>
          </p:cNvPr>
          <p:cNvPicPr>
            <a:picLocks noChangeAspect="1"/>
          </p:cNvPicPr>
          <p:nvPr/>
        </p:nvPicPr>
        <p:blipFill>
          <a:blip r:embed="rId2"/>
          <a:stretch>
            <a:fillRect/>
          </a:stretch>
        </p:blipFill>
        <p:spPr>
          <a:xfrm>
            <a:off x="4087906" y="0"/>
            <a:ext cx="7942729" cy="6858000"/>
          </a:xfrm>
          <a:prstGeom prst="rect">
            <a:avLst/>
          </a:prstGeom>
        </p:spPr>
      </p:pic>
    </p:spTree>
    <p:extLst>
      <p:ext uri="{BB962C8B-B14F-4D97-AF65-F5344CB8AC3E}">
        <p14:creationId xmlns:p14="http://schemas.microsoft.com/office/powerpoint/2010/main" val="3391298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8673-DECD-E649-B651-166002176500}"/>
              </a:ext>
            </a:extLst>
          </p:cNvPr>
          <p:cNvSpPr>
            <a:spLocks noGrp="1"/>
          </p:cNvSpPr>
          <p:nvPr>
            <p:ph type="title"/>
          </p:nvPr>
        </p:nvSpPr>
        <p:spPr>
          <a:xfrm>
            <a:off x="304800" y="268224"/>
            <a:ext cx="2545978" cy="558571"/>
          </a:xfrm>
        </p:spPr>
        <p:txBody>
          <a:bodyPr/>
          <a:lstStyle/>
          <a:p>
            <a:r>
              <a:rPr lang="en-US" dirty="0">
                <a:solidFill>
                  <a:schemeClr val="tx1"/>
                </a:solidFill>
              </a:rPr>
              <a:t>2018 Winners solution analysis</a:t>
            </a:r>
          </a:p>
        </p:txBody>
      </p:sp>
      <p:sp>
        <p:nvSpPr>
          <p:cNvPr id="3" name="Slide Number Placeholder 2">
            <a:extLst>
              <a:ext uri="{FF2B5EF4-FFF2-40B4-BE49-F238E27FC236}">
                <a16:creationId xmlns:a16="http://schemas.microsoft.com/office/drawing/2014/main" id="{573F6C4B-BC5F-BE46-A49D-A3A925797682}"/>
              </a:ext>
            </a:extLst>
          </p:cNvPr>
          <p:cNvSpPr>
            <a:spLocks noGrp="1"/>
          </p:cNvSpPr>
          <p:nvPr>
            <p:ph type="sldNum" sz="quarter" idx="10"/>
          </p:nvPr>
        </p:nvSpPr>
        <p:spPr/>
        <p:txBody>
          <a:bodyPr/>
          <a:lstStyle/>
          <a:p>
            <a:fld id="{3FD999D4-B456-9943-89B7-30D56181CE18}" type="slidenum">
              <a:rPr lang="en-US" smtClean="0"/>
              <a:t>9</a:t>
            </a:fld>
            <a:endParaRPr lang="en-US"/>
          </a:p>
        </p:txBody>
      </p:sp>
      <p:sp>
        <p:nvSpPr>
          <p:cNvPr id="5" name="TextBox 4">
            <a:extLst>
              <a:ext uri="{FF2B5EF4-FFF2-40B4-BE49-F238E27FC236}">
                <a16:creationId xmlns:a16="http://schemas.microsoft.com/office/drawing/2014/main" id="{850F5777-5479-AE45-B579-69FA08D189B7}"/>
              </a:ext>
            </a:extLst>
          </p:cNvPr>
          <p:cNvSpPr txBox="1"/>
          <p:nvPr/>
        </p:nvSpPr>
        <p:spPr>
          <a:xfrm>
            <a:off x="161364" y="2746706"/>
            <a:ext cx="4428565" cy="461665"/>
          </a:xfrm>
          <a:prstGeom prst="rect">
            <a:avLst/>
          </a:prstGeom>
          <a:noFill/>
        </p:spPr>
        <p:txBody>
          <a:bodyPr wrap="square" rtlCol="0">
            <a:spAutoFit/>
          </a:bodyPr>
          <a:lstStyle/>
          <a:p>
            <a:r>
              <a:rPr lang="en-US" sz="2400" b="1" dirty="0"/>
              <a:t>Project OWL</a:t>
            </a:r>
          </a:p>
        </p:txBody>
      </p:sp>
      <p:sp>
        <p:nvSpPr>
          <p:cNvPr id="6" name="TextBox 5">
            <a:extLst>
              <a:ext uri="{FF2B5EF4-FFF2-40B4-BE49-F238E27FC236}">
                <a16:creationId xmlns:a16="http://schemas.microsoft.com/office/drawing/2014/main" id="{18FC6BFB-F33F-1F42-A8C5-0F5FA85A17FC}"/>
              </a:ext>
            </a:extLst>
          </p:cNvPr>
          <p:cNvSpPr txBox="1"/>
          <p:nvPr/>
        </p:nvSpPr>
        <p:spPr>
          <a:xfrm>
            <a:off x="824753" y="6150114"/>
            <a:ext cx="10542494" cy="707886"/>
          </a:xfrm>
          <a:prstGeom prst="rect">
            <a:avLst/>
          </a:prstGeom>
          <a:noFill/>
        </p:spPr>
        <p:txBody>
          <a:bodyPr wrap="square" rtlCol="0">
            <a:spAutoFit/>
          </a:bodyPr>
          <a:lstStyle/>
          <a:p>
            <a:r>
              <a:rPr lang="en-US" sz="2000" dirty="0"/>
              <a:t>https://</a:t>
            </a:r>
            <a:r>
              <a:rPr lang="en-US" sz="2000" dirty="0" err="1"/>
              <a:t>developer.ibm.com</a:t>
            </a:r>
            <a:r>
              <a:rPr lang="en-US" sz="2000" dirty="0"/>
              <a:t>/blogs/with-project-owl-a-smart-network-of-rubber-ducks-can-save-lives/</a:t>
            </a:r>
          </a:p>
        </p:txBody>
      </p:sp>
      <p:sp>
        <p:nvSpPr>
          <p:cNvPr id="7" name="TextBox 6">
            <a:extLst>
              <a:ext uri="{FF2B5EF4-FFF2-40B4-BE49-F238E27FC236}">
                <a16:creationId xmlns:a16="http://schemas.microsoft.com/office/drawing/2014/main" id="{8DE60FE5-30BC-284A-A883-A9C6364569B8}"/>
              </a:ext>
            </a:extLst>
          </p:cNvPr>
          <p:cNvSpPr txBox="1"/>
          <p:nvPr/>
        </p:nvSpPr>
        <p:spPr>
          <a:xfrm>
            <a:off x="2689413" y="113716"/>
            <a:ext cx="9502587" cy="3016210"/>
          </a:xfrm>
          <a:prstGeom prst="rect">
            <a:avLst/>
          </a:prstGeom>
          <a:noFill/>
        </p:spPr>
        <p:txBody>
          <a:bodyPr wrap="square" rtlCol="0">
            <a:spAutoFit/>
          </a:bodyPr>
          <a:lstStyle/>
          <a:p>
            <a:r>
              <a:rPr lang="en-IN" dirty="0"/>
              <a:t>-&gt; Incident Management system to geo without active network</a:t>
            </a:r>
          </a:p>
          <a:p>
            <a:r>
              <a:rPr lang="en-IN" dirty="0"/>
              <a:t>Two-part hardware/software solution.</a:t>
            </a:r>
          </a:p>
          <a:p>
            <a:r>
              <a:rPr lang="en-IN" sz="2400" dirty="0"/>
              <a:t>-&gt; </a:t>
            </a:r>
            <a:r>
              <a:rPr lang="en-IN" dirty="0"/>
              <a:t>provides an offline communication infrastructure  </a:t>
            </a:r>
          </a:p>
          <a:p>
            <a:r>
              <a:rPr lang="en-IN" dirty="0"/>
              <a:t>-&gt; the OWL software incident management system, uses predictive analytics and multiple data sources to build a dashboard for first responders.  </a:t>
            </a:r>
          </a:p>
          <a:p>
            <a:r>
              <a:rPr lang="en-IN" dirty="0"/>
              <a:t>-&gt; Project Owl is a Ruby on Rails web application hosted on IBM Cloud leveraging the IBM Watson Studio, IBM Watson Cloud APIs, Weather Company APIs, Google Maps API, and public data sets.</a:t>
            </a:r>
            <a:endParaRPr lang="en-IN" sz="2400" dirty="0"/>
          </a:p>
          <a:p>
            <a:endParaRPr lang="en-US" dirty="0"/>
          </a:p>
          <a:p>
            <a:r>
              <a:rPr lang="en-US" dirty="0">
                <a:highlight>
                  <a:srgbClr val="FFFF00"/>
                </a:highlight>
              </a:rPr>
              <a:t>https://</a:t>
            </a:r>
            <a:r>
              <a:rPr lang="en-US" dirty="0" err="1">
                <a:highlight>
                  <a:srgbClr val="FFFF00"/>
                </a:highlight>
              </a:rPr>
              <a:t>github.com</a:t>
            </a:r>
            <a:r>
              <a:rPr lang="en-US" dirty="0">
                <a:highlight>
                  <a:srgbClr val="FFFF00"/>
                </a:highlight>
              </a:rPr>
              <a:t>/Project-Owl</a:t>
            </a:r>
          </a:p>
        </p:txBody>
      </p:sp>
      <p:pic>
        <p:nvPicPr>
          <p:cNvPr id="9" name="Picture 8">
            <a:extLst>
              <a:ext uri="{FF2B5EF4-FFF2-40B4-BE49-F238E27FC236}">
                <a16:creationId xmlns:a16="http://schemas.microsoft.com/office/drawing/2014/main" id="{B5AE0BB1-443A-8044-9FAD-E2264E117574}"/>
              </a:ext>
            </a:extLst>
          </p:cNvPr>
          <p:cNvPicPr>
            <a:picLocks noChangeAspect="1"/>
          </p:cNvPicPr>
          <p:nvPr/>
        </p:nvPicPr>
        <p:blipFill>
          <a:blip r:embed="rId2"/>
          <a:stretch>
            <a:fillRect/>
          </a:stretch>
        </p:blipFill>
        <p:spPr>
          <a:xfrm>
            <a:off x="161364" y="3369739"/>
            <a:ext cx="12192000" cy="3512020"/>
          </a:xfrm>
          <a:prstGeom prst="rect">
            <a:avLst/>
          </a:prstGeom>
        </p:spPr>
      </p:pic>
    </p:spTree>
    <p:extLst>
      <p:ext uri="{BB962C8B-B14F-4D97-AF65-F5344CB8AC3E}">
        <p14:creationId xmlns:p14="http://schemas.microsoft.com/office/powerpoint/2010/main" val="1067714273"/>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3111</TotalTime>
  <Words>1155</Words>
  <Application>Microsoft Macintosh PowerPoint</Application>
  <PresentationFormat>Widescreen</PresentationFormat>
  <Paragraphs>161</Paragraphs>
  <Slides>29</Slides>
  <Notes>2</Notes>
  <HiddenSlides>0</HiddenSlides>
  <MMClips>4</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29</vt:i4>
      </vt:variant>
    </vt:vector>
  </HeadingPairs>
  <TitlesOfParts>
    <vt:vector size="47" baseType="lpstr">
      <vt:lpstr>Arial</vt:lpstr>
      <vt:lpstr>Arial Regular</vt:lpstr>
      <vt:lpstr>Avenir Heavy</vt:lpstr>
      <vt:lpstr>Avenir Medium</vt:lpstr>
      <vt:lpstr>Balto</vt:lpstr>
      <vt:lpstr>Calibri</vt:lpstr>
      <vt:lpstr>Helvetica Neue Medium</vt:lpstr>
      <vt:lpstr>IBM Plex Sans</vt:lpstr>
      <vt:lpstr>museo-slab</vt:lpstr>
      <vt:lpstr>PLEX</vt:lpstr>
      <vt:lpstr>Verdana</vt:lpstr>
      <vt:lpstr>blk_background_2017</vt:lpstr>
      <vt:lpstr>1_blk_background_2017</vt:lpstr>
      <vt:lpstr>2_blk_background_2017</vt:lpstr>
      <vt:lpstr>3_blk_background_2017</vt:lpstr>
      <vt:lpstr>4_blk_background_2017</vt:lpstr>
      <vt:lpstr>5_blk_background_2017</vt:lpstr>
      <vt:lpstr>6_blk_background_2017</vt:lpstr>
      <vt:lpstr>PowerPoint Presentation</vt:lpstr>
      <vt:lpstr>Agenda</vt:lpstr>
      <vt:lpstr>PowerPoint Presentation</vt:lpstr>
      <vt:lpstr>Commit to the Cause</vt:lpstr>
      <vt:lpstr>PowerPoint Presentation</vt:lpstr>
      <vt:lpstr>Push for Change</vt:lpstr>
      <vt:lpstr>Answer the call</vt:lpstr>
      <vt:lpstr>Answer the Call</vt:lpstr>
      <vt:lpstr>2018 Winners solution analysis</vt:lpstr>
      <vt:lpstr>2018 Winners solution analysis</vt:lpstr>
      <vt:lpstr> Solution Environment</vt:lpstr>
      <vt:lpstr>2018 Winners solution  analysis</vt:lpstr>
      <vt:lpstr>2018 Winners solution  analysis</vt:lpstr>
      <vt:lpstr>2018 Winners solution analysis</vt:lpstr>
      <vt:lpstr>Solution Implementation quick reference - Code Patterns</vt:lpstr>
      <vt:lpstr>Stream and Analyze Tweets</vt:lpstr>
      <vt:lpstr>Visual Recognition To Process Claims Quickly</vt:lpstr>
      <vt:lpstr>Drone Image classification</vt:lpstr>
      <vt:lpstr>Image semantic segmentation</vt:lpstr>
      <vt:lpstr>Deep learning model training - ”Experiment” @ Watson Studio</vt:lpstr>
      <vt:lpstr>2019 – Emphasize is on healthcare</vt:lpstr>
      <vt:lpstr>2019 – Emphasize is on healthcare</vt:lpstr>
      <vt:lpstr>2019 – Emphasize is on healthcare</vt:lpstr>
      <vt:lpstr>Key  Code patterns -&gt; https://github.com/derekteay/call-for-code-top-patterns</vt:lpstr>
      <vt:lpstr>Practical , Effective and High quality Solution</vt:lpstr>
      <vt:lpstr>Next step – Register now &gt; https://developer.ibm.com/callforcode/ </vt:lpstr>
      <vt:lpstr>More than a Challenge – It is personal !!</vt:lpstr>
      <vt:lpstr>PowerPoint Presentation</vt:lpstr>
      <vt:lpstr>To train any deep learning Model - ”Experiment” @ Watson Studio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RAJESH J</cp:lastModifiedBy>
  <cp:revision>329</cp:revision>
  <dcterms:created xsi:type="dcterms:W3CDTF">2018-02-27T17:50:26Z</dcterms:created>
  <dcterms:modified xsi:type="dcterms:W3CDTF">2019-05-24T05:19:57Z</dcterms:modified>
</cp:coreProperties>
</file>